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32"/>
  </p:notesMasterIdLst>
  <p:sldIdLst>
    <p:sldId id="339" r:id="rId4"/>
    <p:sldId id="771" r:id="rId5"/>
    <p:sldId id="545" r:id="rId6"/>
    <p:sldId id="430" r:id="rId7"/>
    <p:sldId id="431" r:id="rId8"/>
    <p:sldId id="432" r:id="rId9"/>
    <p:sldId id="433" r:id="rId10"/>
    <p:sldId id="434" r:id="rId11"/>
    <p:sldId id="435" r:id="rId12"/>
    <p:sldId id="436" r:id="rId13"/>
    <p:sldId id="552" r:id="rId14"/>
    <p:sldId id="544" r:id="rId15"/>
    <p:sldId id="422" r:id="rId16"/>
    <p:sldId id="529" r:id="rId17"/>
    <p:sldId id="530" r:id="rId18"/>
    <p:sldId id="425" r:id="rId19"/>
    <p:sldId id="426" r:id="rId20"/>
    <p:sldId id="427" r:id="rId21"/>
    <p:sldId id="428" r:id="rId22"/>
    <p:sldId id="429" r:id="rId23"/>
    <p:sldId id="553" r:id="rId24"/>
    <p:sldId id="546" r:id="rId25"/>
    <p:sldId id="437" r:id="rId26"/>
    <p:sldId id="438" r:id="rId27"/>
    <p:sldId id="439" r:id="rId28"/>
    <p:sldId id="532" r:id="rId29"/>
    <p:sldId id="775" r:id="rId30"/>
    <p:sldId id="4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4" autoAdjust="0"/>
    <p:restoredTop sz="89140" autoAdjust="0"/>
  </p:normalViewPr>
  <p:slideViewPr>
    <p:cSldViewPr snapToGrid="0">
      <p:cViewPr varScale="1">
        <p:scale>
          <a:sx n="68" d="100"/>
          <a:sy n="68" d="100"/>
        </p:scale>
        <p:origin x="57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BBB8D-0C00-450C-9BD2-B3318261B7D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8B5973C-C26B-444C-9283-04A128C50ED1}">
      <dgm:prSet/>
      <dgm:spPr/>
      <dgm:t>
        <a:bodyPr/>
        <a:lstStyle/>
        <a:p>
          <a:r>
            <a:rPr lang="en-US"/>
            <a:t>Intent</a:t>
          </a:r>
        </a:p>
      </dgm:t>
    </dgm:pt>
    <dgm:pt modelId="{EE7BBEE6-54CE-4F32-9A3A-EAC9D1ABE371}" type="parTrans" cxnId="{17FE1171-AF79-4853-AC5F-89CAA608D0C0}">
      <dgm:prSet/>
      <dgm:spPr/>
      <dgm:t>
        <a:bodyPr/>
        <a:lstStyle/>
        <a:p>
          <a:endParaRPr lang="en-US"/>
        </a:p>
      </dgm:t>
    </dgm:pt>
    <dgm:pt modelId="{0AC3602A-8890-4286-BB1B-9E3ACF129C90}" type="sibTrans" cxnId="{17FE1171-AF79-4853-AC5F-89CAA608D0C0}">
      <dgm:prSet/>
      <dgm:spPr/>
      <dgm:t>
        <a:bodyPr/>
        <a:lstStyle/>
        <a:p>
          <a:endParaRPr lang="en-US"/>
        </a:p>
      </dgm:t>
    </dgm:pt>
    <dgm:pt modelId="{F3E7A6C3-8CA3-4DF5-8F85-7426F0612746}">
      <dgm:prSet/>
      <dgm:spPr/>
      <dgm:t>
        <a:bodyPr/>
        <a:lstStyle/>
        <a:p>
          <a:r>
            <a:rPr lang="en-US"/>
            <a:t>Assign a responsibility so that coupling remains low</a:t>
          </a:r>
        </a:p>
      </dgm:t>
    </dgm:pt>
    <dgm:pt modelId="{D50403DE-FD37-45B4-9A4B-5DD22AC45667}" type="parTrans" cxnId="{00C497D3-C79E-458D-94E8-3C9BB2C34362}">
      <dgm:prSet/>
      <dgm:spPr/>
      <dgm:t>
        <a:bodyPr/>
        <a:lstStyle/>
        <a:p>
          <a:endParaRPr lang="en-US"/>
        </a:p>
      </dgm:t>
    </dgm:pt>
    <dgm:pt modelId="{723AF8CC-6888-43E4-97E5-B64B1857C8D8}" type="sibTrans" cxnId="{00C497D3-C79E-458D-94E8-3C9BB2C34362}">
      <dgm:prSet/>
      <dgm:spPr/>
      <dgm:t>
        <a:bodyPr/>
        <a:lstStyle/>
        <a:p>
          <a:endParaRPr lang="en-US"/>
        </a:p>
      </dgm:t>
    </dgm:pt>
    <dgm:pt modelId="{DE761676-C521-40C5-8609-9EB510EFA655}">
      <dgm:prSet/>
      <dgm:spPr/>
      <dgm:t>
        <a:bodyPr/>
        <a:lstStyle/>
        <a:p>
          <a:r>
            <a:rPr lang="en-US"/>
            <a:t>Problem</a:t>
          </a:r>
        </a:p>
      </dgm:t>
    </dgm:pt>
    <dgm:pt modelId="{4FF8C472-566E-4352-A2AC-A74D57F11362}" type="parTrans" cxnId="{33F1170D-E081-4D57-B63A-3EEF83B32B0E}">
      <dgm:prSet/>
      <dgm:spPr/>
      <dgm:t>
        <a:bodyPr/>
        <a:lstStyle/>
        <a:p>
          <a:endParaRPr lang="en-US"/>
        </a:p>
      </dgm:t>
    </dgm:pt>
    <dgm:pt modelId="{724C7C1A-C9D6-4701-BAC5-86C939BE1798}" type="sibTrans" cxnId="{33F1170D-E081-4D57-B63A-3EEF83B32B0E}">
      <dgm:prSet/>
      <dgm:spPr/>
      <dgm:t>
        <a:bodyPr/>
        <a:lstStyle/>
        <a:p>
          <a:endParaRPr lang="en-US"/>
        </a:p>
      </dgm:t>
    </dgm:pt>
    <dgm:pt modelId="{ABD58951-F387-4681-B583-EC4AE017A7BE}">
      <dgm:prSet/>
      <dgm:spPr/>
      <dgm:t>
        <a:bodyPr/>
        <a:lstStyle/>
        <a:p>
          <a:r>
            <a:rPr lang="en-US"/>
            <a:t>How to support low dependency and increased reuse</a:t>
          </a:r>
        </a:p>
      </dgm:t>
    </dgm:pt>
    <dgm:pt modelId="{D9E4EFE3-EB00-4962-8AF8-2992774FDC13}" type="parTrans" cxnId="{A652FB55-4648-46BB-BF79-CD370341E272}">
      <dgm:prSet/>
      <dgm:spPr/>
      <dgm:t>
        <a:bodyPr/>
        <a:lstStyle/>
        <a:p>
          <a:endParaRPr lang="en-US"/>
        </a:p>
      </dgm:t>
    </dgm:pt>
    <dgm:pt modelId="{CEBCE1F2-DCA0-4DAE-B665-5EA80B3D3AC5}" type="sibTrans" cxnId="{A652FB55-4648-46BB-BF79-CD370341E272}">
      <dgm:prSet/>
      <dgm:spPr/>
      <dgm:t>
        <a:bodyPr/>
        <a:lstStyle/>
        <a:p>
          <a:endParaRPr lang="en-US"/>
        </a:p>
      </dgm:t>
    </dgm:pt>
    <dgm:pt modelId="{FF9CCEF9-BA7B-4DD4-A647-C8F64E8A1A6D}" type="pres">
      <dgm:prSet presAssocID="{668BBB8D-0C00-450C-9BD2-B3318261B7D1}" presName="linear" presStyleCnt="0">
        <dgm:presLayoutVars>
          <dgm:animLvl val="lvl"/>
          <dgm:resizeHandles val="exact"/>
        </dgm:presLayoutVars>
      </dgm:prSet>
      <dgm:spPr/>
    </dgm:pt>
    <dgm:pt modelId="{A0C732A9-3290-43E6-B4A7-67D547226BC8}" type="pres">
      <dgm:prSet presAssocID="{B8B5973C-C26B-444C-9283-04A128C50ED1}" presName="parentText" presStyleLbl="node1" presStyleIdx="0" presStyleCnt="2">
        <dgm:presLayoutVars>
          <dgm:chMax val="0"/>
          <dgm:bulletEnabled val="1"/>
        </dgm:presLayoutVars>
      </dgm:prSet>
      <dgm:spPr/>
    </dgm:pt>
    <dgm:pt modelId="{3BF3E095-EA6A-4D2E-B0A8-E4B78BF5EA6C}" type="pres">
      <dgm:prSet presAssocID="{B8B5973C-C26B-444C-9283-04A128C50ED1}" presName="childText" presStyleLbl="revTx" presStyleIdx="0" presStyleCnt="2">
        <dgm:presLayoutVars>
          <dgm:bulletEnabled val="1"/>
        </dgm:presLayoutVars>
      </dgm:prSet>
      <dgm:spPr/>
    </dgm:pt>
    <dgm:pt modelId="{218DDE7E-318B-458F-8B9C-744C426D5A94}" type="pres">
      <dgm:prSet presAssocID="{DE761676-C521-40C5-8609-9EB510EFA655}" presName="parentText" presStyleLbl="node1" presStyleIdx="1" presStyleCnt="2">
        <dgm:presLayoutVars>
          <dgm:chMax val="0"/>
          <dgm:bulletEnabled val="1"/>
        </dgm:presLayoutVars>
      </dgm:prSet>
      <dgm:spPr/>
    </dgm:pt>
    <dgm:pt modelId="{E71284E9-9C55-4577-BBB0-02C4ABC32879}" type="pres">
      <dgm:prSet presAssocID="{DE761676-C521-40C5-8609-9EB510EFA655}" presName="childText" presStyleLbl="revTx" presStyleIdx="1" presStyleCnt="2">
        <dgm:presLayoutVars>
          <dgm:bulletEnabled val="1"/>
        </dgm:presLayoutVars>
      </dgm:prSet>
      <dgm:spPr/>
    </dgm:pt>
  </dgm:ptLst>
  <dgm:cxnLst>
    <dgm:cxn modelId="{33F1170D-E081-4D57-B63A-3EEF83B32B0E}" srcId="{668BBB8D-0C00-450C-9BD2-B3318261B7D1}" destId="{DE761676-C521-40C5-8609-9EB510EFA655}" srcOrd="1" destOrd="0" parTransId="{4FF8C472-566E-4352-A2AC-A74D57F11362}" sibTransId="{724C7C1A-C9D6-4701-BAC5-86C939BE1798}"/>
    <dgm:cxn modelId="{6AA9A12C-98CF-40CD-99D3-1FEF7E5C9C21}" type="presOf" srcId="{DE761676-C521-40C5-8609-9EB510EFA655}" destId="{218DDE7E-318B-458F-8B9C-744C426D5A94}" srcOrd="0" destOrd="0" presId="urn:microsoft.com/office/officeart/2005/8/layout/vList2"/>
    <dgm:cxn modelId="{17FE1171-AF79-4853-AC5F-89CAA608D0C0}" srcId="{668BBB8D-0C00-450C-9BD2-B3318261B7D1}" destId="{B8B5973C-C26B-444C-9283-04A128C50ED1}" srcOrd="0" destOrd="0" parTransId="{EE7BBEE6-54CE-4F32-9A3A-EAC9D1ABE371}" sibTransId="{0AC3602A-8890-4286-BB1B-9E3ACF129C90}"/>
    <dgm:cxn modelId="{A652FB55-4648-46BB-BF79-CD370341E272}" srcId="{DE761676-C521-40C5-8609-9EB510EFA655}" destId="{ABD58951-F387-4681-B583-EC4AE017A7BE}" srcOrd="0" destOrd="0" parTransId="{D9E4EFE3-EB00-4962-8AF8-2992774FDC13}" sibTransId="{CEBCE1F2-DCA0-4DAE-B665-5EA80B3D3AC5}"/>
    <dgm:cxn modelId="{DAE3BC59-E29D-45B5-A0A0-009C99AB715D}" type="presOf" srcId="{ABD58951-F387-4681-B583-EC4AE017A7BE}" destId="{E71284E9-9C55-4577-BBB0-02C4ABC32879}" srcOrd="0" destOrd="0" presId="urn:microsoft.com/office/officeart/2005/8/layout/vList2"/>
    <dgm:cxn modelId="{38E57BB3-D560-435F-B8BC-BE133FCC5A36}" type="presOf" srcId="{668BBB8D-0C00-450C-9BD2-B3318261B7D1}" destId="{FF9CCEF9-BA7B-4DD4-A647-C8F64E8A1A6D}" srcOrd="0" destOrd="0" presId="urn:microsoft.com/office/officeart/2005/8/layout/vList2"/>
    <dgm:cxn modelId="{00C497D3-C79E-458D-94E8-3C9BB2C34362}" srcId="{B8B5973C-C26B-444C-9283-04A128C50ED1}" destId="{F3E7A6C3-8CA3-4DF5-8F85-7426F0612746}" srcOrd="0" destOrd="0" parTransId="{D50403DE-FD37-45B4-9A4B-5DD22AC45667}" sibTransId="{723AF8CC-6888-43E4-97E5-B64B1857C8D8}"/>
    <dgm:cxn modelId="{B39BC8D9-D5F8-48A4-96A2-CC62A8AB73F7}" type="presOf" srcId="{B8B5973C-C26B-444C-9283-04A128C50ED1}" destId="{A0C732A9-3290-43E6-B4A7-67D547226BC8}" srcOrd="0" destOrd="0" presId="urn:microsoft.com/office/officeart/2005/8/layout/vList2"/>
    <dgm:cxn modelId="{E6730DFF-7FA8-473E-B1C5-CF16886EDFD8}" type="presOf" srcId="{F3E7A6C3-8CA3-4DF5-8F85-7426F0612746}" destId="{3BF3E095-EA6A-4D2E-B0A8-E4B78BF5EA6C}" srcOrd="0" destOrd="0" presId="urn:microsoft.com/office/officeart/2005/8/layout/vList2"/>
    <dgm:cxn modelId="{D7D96917-1E1A-48EF-94AC-6B6CDD24045E}" type="presParOf" srcId="{FF9CCEF9-BA7B-4DD4-A647-C8F64E8A1A6D}" destId="{A0C732A9-3290-43E6-B4A7-67D547226BC8}" srcOrd="0" destOrd="0" presId="urn:microsoft.com/office/officeart/2005/8/layout/vList2"/>
    <dgm:cxn modelId="{DDA756BF-8129-475E-9FB2-3F23086E5444}" type="presParOf" srcId="{FF9CCEF9-BA7B-4DD4-A647-C8F64E8A1A6D}" destId="{3BF3E095-EA6A-4D2E-B0A8-E4B78BF5EA6C}" srcOrd="1" destOrd="0" presId="urn:microsoft.com/office/officeart/2005/8/layout/vList2"/>
    <dgm:cxn modelId="{3E68A74B-BAC4-44D6-9CE4-0686DE1733A3}" type="presParOf" srcId="{FF9CCEF9-BA7B-4DD4-A647-C8F64E8A1A6D}" destId="{218DDE7E-318B-458F-8B9C-744C426D5A94}" srcOrd="2" destOrd="0" presId="urn:microsoft.com/office/officeart/2005/8/layout/vList2"/>
    <dgm:cxn modelId="{7FFBF4F0-A49B-45CF-BD11-B29382F94443}" type="presParOf" srcId="{FF9CCEF9-BA7B-4DD4-A647-C8F64E8A1A6D}" destId="{E71284E9-9C55-4577-BBB0-02C4ABC3287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732A9-3290-43E6-B4A7-67D547226BC8}">
      <dsp:nvSpPr>
        <dsp:cNvPr id="0" name=""/>
        <dsp:cNvSpPr/>
      </dsp:nvSpPr>
      <dsp:spPr>
        <a:xfrm>
          <a:off x="0" y="14022"/>
          <a:ext cx="6666833" cy="11992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Intent</a:t>
          </a:r>
        </a:p>
      </dsp:txBody>
      <dsp:txXfrm>
        <a:off x="58543" y="72565"/>
        <a:ext cx="6549747" cy="1082164"/>
      </dsp:txXfrm>
    </dsp:sp>
    <dsp:sp modelId="{3BF3E095-EA6A-4D2E-B0A8-E4B78BF5EA6C}">
      <dsp:nvSpPr>
        <dsp:cNvPr id="0" name=""/>
        <dsp:cNvSpPr/>
      </dsp:nvSpPr>
      <dsp:spPr>
        <a:xfrm>
          <a:off x="0" y="1213272"/>
          <a:ext cx="6666833" cy="1216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a:t>Assign a responsibility so that coupling remains low</a:t>
          </a:r>
        </a:p>
      </dsp:txBody>
      <dsp:txXfrm>
        <a:off x="0" y="1213272"/>
        <a:ext cx="6666833" cy="1216125"/>
      </dsp:txXfrm>
    </dsp:sp>
    <dsp:sp modelId="{218DDE7E-318B-458F-8B9C-744C426D5A94}">
      <dsp:nvSpPr>
        <dsp:cNvPr id="0" name=""/>
        <dsp:cNvSpPr/>
      </dsp:nvSpPr>
      <dsp:spPr>
        <a:xfrm>
          <a:off x="0" y="2429397"/>
          <a:ext cx="6666833" cy="119925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Problem</a:t>
          </a:r>
        </a:p>
      </dsp:txBody>
      <dsp:txXfrm>
        <a:off x="58543" y="2487940"/>
        <a:ext cx="6549747" cy="1082164"/>
      </dsp:txXfrm>
    </dsp:sp>
    <dsp:sp modelId="{E71284E9-9C55-4577-BBB0-02C4ABC32879}">
      <dsp:nvSpPr>
        <dsp:cNvPr id="0" name=""/>
        <dsp:cNvSpPr/>
      </dsp:nvSpPr>
      <dsp:spPr>
        <a:xfrm>
          <a:off x="0" y="3628647"/>
          <a:ext cx="6666833" cy="181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a:t>How to support low dependency and increased reuse</a:t>
          </a:r>
        </a:p>
      </dsp:txBody>
      <dsp:txXfrm>
        <a:off x="0" y="3628647"/>
        <a:ext cx="6666833" cy="1811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8847-F91B-4B1D-AD73-BB1B8880DDE5}"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B0D67-D7BD-4ABE-8D65-14A981A516CF}" type="slidenum">
              <a:rPr lang="en-US" smtClean="0"/>
              <a:t>‹#›</a:t>
            </a:fld>
            <a:endParaRPr lang="en-US"/>
          </a:p>
        </p:txBody>
      </p:sp>
    </p:spTree>
    <p:extLst>
      <p:ext uri="{BB962C8B-B14F-4D97-AF65-F5344CB8AC3E}">
        <p14:creationId xmlns:p14="http://schemas.microsoft.com/office/powerpoint/2010/main" val="12354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Programming_languag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en.wikipedia.org/wiki/Data_typ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EDC5D18B-F4BE-A02B-EC6D-0719096630AF}"/>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872F7D84-C7A6-4F2F-D467-A0BED00B6E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a:t>Represents a use case scenario within which the system event occurs…</a:t>
            </a:r>
          </a:p>
          <a:p>
            <a:pPr>
              <a:buFontTx/>
              <a:buChar char="•"/>
            </a:pPr>
            <a:r>
              <a:rPr lang="en-US" altLang="en-US"/>
              <a:t>Represents the overall system, device, or subsystem</a:t>
            </a:r>
          </a:p>
          <a:p>
            <a:pPr>
              <a:buFontTx/>
              <a:buChar char="•"/>
            </a:pPr>
            <a:r>
              <a:rPr lang="en-US" altLang="en-US"/>
              <a:t>A controllers is a non-user interface object responsible for receiving or handling a system event.  A controller defines the method for the system operation.</a:t>
            </a:r>
          </a:p>
        </p:txBody>
      </p:sp>
      <p:sp>
        <p:nvSpPr>
          <p:cNvPr id="82948" name="Slide Number Placeholder 3">
            <a:extLst>
              <a:ext uri="{FF2B5EF4-FFF2-40B4-BE49-F238E27FC236}">
                <a16:creationId xmlns:a16="http://schemas.microsoft.com/office/drawing/2014/main" id="{86B4EFEA-EAAA-B933-F74C-BC3FDB12AC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A707C773-2EB5-4538-BD0A-FE74E3E646DD}"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4</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0EF3AC0E-2C84-7DA5-330C-07CEE441E58B}"/>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2620B576-44B4-A32F-7BC7-62336D64DD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Cohesion – is a measure of how strongly related and focused the responsibilities of an element are</a:t>
            </a:r>
          </a:p>
          <a:p>
            <a:endParaRPr lang="en-US" altLang="en-US"/>
          </a:p>
          <a:p>
            <a:r>
              <a:rPr lang="en-US" altLang="en-US"/>
              <a:t>An element with highly related responsibilities and which does not do a tremendous amount of work, has high cohesion </a:t>
            </a:r>
          </a:p>
        </p:txBody>
      </p:sp>
      <p:sp>
        <p:nvSpPr>
          <p:cNvPr id="79876" name="Slide Number Placeholder 3">
            <a:extLst>
              <a:ext uri="{FF2B5EF4-FFF2-40B4-BE49-F238E27FC236}">
                <a16:creationId xmlns:a16="http://schemas.microsoft.com/office/drawing/2014/main" id="{5ED12C6C-4AB3-C3F8-32BA-AB697C6550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853172E0-E3D7-466A-AE05-7A519DBC268F}" type="slidenum">
              <a:rPr lang="en-US" altLang="en-US" sz="1000">
                <a:solidFill>
                  <a:schemeClr val="tx1"/>
                </a:solidFill>
                <a:latin typeface="Times New Roman" panose="02020603050405020304" pitchFamily="18" charset="0"/>
              </a:rPr>
              <a:pPr/>
              <a:t>17</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9EDE45AF-7BD3-897C-C56C-7BCBEC1AFDDF}"/>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5CA3D21C-A3CA-ED82-A698-B55F4D388F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Everything is strongly related – </a:t>
            </a:r>
          </a:p>
          <a:p>
            <a:endParaRPr lang="en-US" altLang="en-US"/>
          </a:p>
          <a:p>
            <a:r>
              <a:rPr lang="en-US" altLang="en-US"/>
              <a:t>If we have a cash payment instance and associate it with sale – register records payment – register could send addpayment message to sale with payment as the paremter</a:t>
            </a:r>
          </a:p>
          <a:p>
            <a:endParaRPr lang="en-US" altLang="en-US"/>
          </a:p>
          <a:p>
            <a:r>
              <a:rPr lang="en-US" altLang="en-US"/>
              <a:t>This is ok for an isolated example.  </a:t>
            </a:r>
          </a:p>
        </p:txBody>
      </p:sp>
      <p:sp>
        <p:nvSpPr>
          <p:cNvPr id="80900" name="Slide Number Placeholder 3">
            <a:extLst>
              <a:ext uri="{FF2B5EF4-FFF2-40B4-BE49-F238E27FC236}">
                <a16:creationId xmlns:a16="http://schemas.microsoft.com/office/drawing/2014/main" id="{C15963B7-5BFA-C9D2-3018-EEC2D17F26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A03D0418-F932-4365-BE47-44AC0B272AB6}" type="slidenum">
              <a:rPr lang="en-US" altLang="en-US" sz="1000">
                <a:solidFill>
                  <a:schemeClr val="tx1"/>
                </a:solidFill>
                <a:latin typeface="Times New Roman" panose="02020603050405020304" pitchFamily="18" charset="0"/>
              </a:rPr>
              <a:pPr/>
              <a:t>18</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8D95FBF9-8191-13CD-8D18-4D493D7D0917}"/>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4ED61E6C-F314-C69D-3177-451706B848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If we continue to make the register class responsible for doing some or most of the work – it will be come increasingly burdened</a:t>
            </a:r>
          </a:p>
          <a:p>
            <a:endParaRPr lang="en-US" altLang="en-US"/>
          </a:p>
          <a:p>
            <a:r>
              <a:rPr lang="en-US" altLang="en-US"/>
              <a:t>In this design the payment creation responsibility to Sale which supports higher cohesion in the register.  This design supports both high cohesion and low coupling </a:t>
            </a:r>
          </a:p>
        </p:txBody>
      </p:sp>
      <p:sp>
        <p:nvSpPr>
          <p:cNvPr id="81924" name="Slide Number Placeholder 3">
            <a:extLst>
              <a:ext uri="{FF2B5EF4-FFF2-40B4-BE49-F238E27FC236}">
                <a16:creationId xmlns:a16="http://schemas.microsoft.com/office/drawing/2014/main" id="{7CD5A582-B043-92AC-215F-9F46B000CD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946534AE-C94F-4BB7-9AC5-F654C615F6E7}" type="slidenum">
              <a:rPr lang="en-US" altLang="en-US" sz="1000">
                <a:solidFill>
                  <a:schemeClr val="tx1"/>
                </a:solidFill>
                <a:latin typeface="Times New Roman" panose="02020603050405020304" pitchFamily="18" charset="0"/>
              </a:rPr>
              <a:pPr/>
              <a:t>19</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1EC3B5F8-D1FB-F746-21B9-11563AD1988C}"/>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E9BA8753-180F-0A13-AC4D-70616552BD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According to the </a:t>
            </a:r>
            <a:r>
              <a:rPr lang="en-US" altLang="en-US" b="1"/>
              <a:t>Polymorphism</a:t>
            </a:r>
            <a:r>
              <a:rPr lang="en-US" altLang="en-US"/>
              <a:t> pattern, responsibility of defining the variation of behaviors based on type is assigned to the types for which this variation happens</a:t>
            </a:r>
          </a:p>
          <a:p>
            <a:endParaRPr lang="en-US" altLang="en-US"/>
          </a:p>
          <a:p>
            <a:r>
              <a:rPr lang="en-US" altLang="en-US" b="1"/>
              <a:t>polymorphism</a:t>
            </a:r>
            <a:r>
              <a:rPr lang="en-US" altLang="en-US"/>
              <a:t> is a </a:t>
            </a:r>
            <a:r>
              <a:rPr lang="en-US" altLang="en-US">
                <a:hlinkClick r:id="rId3" action="ppaction://hlinkfile" tooltip="Programming language"/>
              </a:rPr>
              <a:t>programming language</a:t>
            </a:r>
            <a:r>
              <a:rPr lang="en-US" altLang="en-US"/>
              <a:t> feature that allows values of different </a:t>
            </a:r>
            <a:r>
              <a:rPr lang="en-US" altLang="en-US">
                <a:hlinkClick r:id="rId4" action="ppaction://hlinkfile" tooltip="Data type"/>
              </a:rPr>
              <a:t>data types</a:t>
            </a:r>
            <a:r>
              <a:rPr lang="en-US" altLang="en-US"/>
              <a:t> to be handled using a uniform interface</a:t>
            </a:r>
          </a:p>
        </p:txBody>
      </p:sp>
      <p:sp>
        <p:nvSpPr>
          <p:cNvPr id="90116" name="Slide Number Placeholder 3">
            <a:extLst>
              <a:ext uri="{FF2B5EF4-FFF2-40B4-BE49-F238E27FC236}">
                <a16:creationId xmlns:a16="http://schemas.microsoft.com/office/drawing/2014/main" id="{E0072E1F-D296-96EC-D3AC-C09C420B8F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02347456-53A2-4032-8C3B-D626E4CB5682}" type="slidenum">
              <a:rPr lang="en-US" altLang="en-US" sz="1000">
                <a:solidFill>
                  <a:schemeClr val="tx1"/>
                </a:solidFill>
                <a:latin typeface="Times New Roman" panose="02020603050405020304" pitchFamily="18" charset="0"/>
              </a:rPr>
              <a:pPr/>
              <a:t>24</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2E8995D8-DF4D-B841-C63C-439CF4A4596F}"/>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623A5959-66D6-4B96-0F9C-02C5AD28F0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a:extLst>
              <a:ext uri="{FF2B5EF4-FFF2-40B4-BE49-F238E27FC236}">
                <a16:creationId xmlns:a16="http://schemas.microsoft.com/office/drawing/2014/main" id="{B0B74E14-32F0-B993-FD78-808EAED16C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B5F2C37D-D589-4078-AF7C-9A30EE9A0739}" type="slidenum">
              <a:rPr lang="en-US" altLang="en-US" sz="1000">
                <a:solidFill>
                  <a:schemeClr val="tx1"/>
                </a:solidFill>
                <a:latin typeface="Times New Roman" panose="02020603050405020304" pitchFamily="18" charset="0"/>
              </a:rPr>
              <a:pPr/>
              <a:t>25</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BE635922-A9F3-80C7-817D-C95FDCE2FC7B}"/>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72978951-7383-947A-114A-FE77201267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Creator: . Given two classes, class B and Class A, class B should be responsible for the creation of A if class B contains or compositely aggregates, records, closely uses or contains the initializing information for class A. It could then be stated that B is natural object to be a creator of A objects</a:t>
            </a:r>
          </a:p>
          <a:p>
            <a:r>
              <a:rPr lang="en-US" altLang="en-US"/>
              <a:t>Each payment type should authorize itself – by “Creator” sale initiates a :creditpayment and :checkpayment and asks it to authorize itself by “polymorphism”</a:t>
            </a:r>
          </a:p>
          <a:p>
            <a:endParaRPr lang="en-US" altLang="en-US"/>
          </a:p>
          <a:p>
            <a:r>
              <a:rPr lang="en-US" altLang="en-US"/>
              <a:t>Post initiates sale (creator)</a:t>
            </a:r>
          </a:p>
          <a:p>
            <a:r>
              <a:rPr lang="en-US" altLang="en-US"/>
              <a:t>Definition: Since the behavior of authorize varies by the type of payment, by polymorphism we should assign the responsibility for authorizing to different payment objects. </a:t>
            </a:r>
          </a:p>
          <a:p>
            <a:endParaRPr lang="en-US" altLang="en-US"/>
          </a:p>
        </p:txBody>
      </p:sp>
      <p:sp>
        <p:nvSpPr>
          <p:cNvPr id="92164" name="Slide Number Placeholder 3">
            <a:extLst>
              <a:ext uri="{FF2B5EF4-FFF2-40B4-BE49-F238E27FC236}">
                <a16:creationId xmlns:a16="http://schemas.microsoft.com/office/drawing/2014/main" id="{E976F9C3-764A-5E78-66CE-0A63425044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0" fontAlgn="base" latinLnBrk="0" hangingPunct="0">
              <a:lnSpc>
                <a:spcPct val="100000"/>
              </a:lnSpc>
              <a:spcBef>
                <a:spcPct val="0"/>
              </a:spcBef>
              <a:spcAft>
                <a:spcPct val="0"/>
              </a:spcAft>
              <a:buClrTx/>
              <a:buSzTx/>
              <a:buFontTx/>
              <a:buNone/>
              <a:tabLst/>
              <a:defRPr/>
            </a:pPr>
            <a:fld id="{8166F77E-2329-4F5A-B521-651296E2BE2A}" type="slidenum">
              <a:rPr kumimoji="0" lang="en-US" altLang="en-US" sz="10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804863" rtl="0" eaLnBrk="0" fontAlgn="base" latinLnBrk="0" hangingPunct="0">
                <a:lnSpc>
                  <a:spcPct val="100000"/>
                </a:lnSpc>
                <a:spcBef>
                  <a:spcPct val="0"/>
                </a:spcBef>
                <a:spcAft>
                  <a:spcPct val="0"/>
                </a:spcAft>
                <a:buClrTx/>
                <a:buSzTx/>
                <a:buFontTx/>
                <a:buNone/>
                <a:tabLst/>
                <a:defRPr/>
              </a:pPr>
              <a:t>26</a:t>
            </a:fld>
            <a:endPar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C146B442-CD14-136B-1D81-9AA93591440D}"/>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E6C9FE0F-664B-B216-100B-3C7391B8E4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input system event is an event generated by the external actor.   They are associated with system operations (operations of the system in response to system events), just as messages and methods are related.</a:t>
            </a:r>
          </a:p>
          <a:p>
            <a:endParaRPr lang="en-US" altLang="en-US"/>
          </a:p>
          <a:p>
            <a:r>
              <a:rPr lang="en-US" altLang="en-US"/>
              <a:t>Example: cashier using POS terminal presses “end sale” – a system event is generated indicating “sale has ended”.  Or writer using word processor presses “spell check” button, system event indicating “perform spell check” is created.</a:t>
            </a:r>
          </a:p>
        </p:txBody>
      </p:sp>
      <p:sp>
        <p:nvSpPr>
          <p:cNvPr id="83972" name="Slide Number Placeholder 3">
            <a:extLst>
              <a:ext uri="{FF2B5EF4-FFF2-40B4-BE49-F238E27FC236}">
                <a16:creationId xmlns:a16="http://schemas.microsoft.com/office/drawing/2014/main" id="{300E8460-4C65-D08E-A54D-228F51B916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CB99BF54-2C92-4167-8464-DD92D9489A7D}"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5</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8879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432B5662-968E-17C2-412E-BBDA573CF562}"/>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2662F388-1004-0532-8E2A-3F1AD90701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It is a controller or coordinator. It does not normally do the work, but delegates it to other objects.  The controller is a kind of façade onto the domain layer from the interface layer.</a:t>
            </a:r>
          </a:p>
          <a:p>
            <a:endParaRPr lang="en-US" altLang="en-US"/>
          </a:p>
          <a:p>
            <a:r>
              <a:rPr lang="en-US" altLang="en-US"/>
              <a:t>enterItem is the system event message – who Is the “controller” for enterItem?</a:t>
            </a:r>
          </a:p>
          <a:p>
            <a:endParaRPr lang="en-US" altLang="en-US"/>
          </a:p>
          <a:p>
            <a:endParaRPr lang="en-US" altLang="en-US"/>
          </a:p>
        </p:txBody>
      </p:sp>
      <p:sp>
        <p:nvSpPr>
          <p:cNvPr id="84996" name="Slide Number Placeholder 3">
            <a:extLst>
              <a:ext uri="{FF2B5EF4-FFF2-40B4-BE49-F238E27FC236}">
                <a16:creationId xmlns:a16="http://schemas.microsoft.com/office/drawing/2014/main" id="{D3C11A11-A73B-CFC3-00B6-0E696B3F40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135097F7-3671-45A7-BAED-22DBBB0D008E}"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6</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9627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5C36468C-233B-01AD-0434-33B95BBFF563}"/>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7AF6B129-9DD2-AEB7-F277-CB59E4BD57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Here are the 4 choices </a:t>
            </a:r>
          </a:p>
        </p:txBody>
      </p:sp>
      <p:sp>
        <p:nvSpPr>
          <p:cNvPr id="86020" name="Slide Number Placeholder 3">
            <a:extLst>
              <a:ext uri="{FF2B5EF4-FFF2-40B4-BE49-F238E27FC236}">
                <a16:creationId xmlns:a16="http://schemas.microsoft.com/office/drawing/2014/main" id="{58C38A62-F246-244E-5918-6E13CCA81C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8864E1BB-EC68-4CBB-A485-084EEB13DCD6}"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7</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95654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1CB9EAC5-0239-239C-C397-1DF8C7F8076C}"/>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DAF4A0C3-D23A-3C4B-2CE7-FE1DEAA955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a:t>The facade controller represents the overall system. The idea is that some class provides the main point of service calls from the other layers of the application and that provides the main point of service calls from the UI layer down to other layers</a:t>
            </a:r>
          </a:p>
          <a:p>
            <a:pPr>
              <a:buFontTx/>
              <a:buChar char="•"/>
            </a:pPr>
            <a:r>
              <a:rPr lang="en-US" altLang="en-US"/>
              <a:t>“bloated” – a single controller class receiving all system events</a:t>
            </a:r>
          </a:p>
          <a:p>
            <a:pPr>
              <a:buFontTx/>
              <a:buChar char="•"/>
            </a:pPr>
            <a:r>
              <a:rPr lang="en-US" altLang="en-US"/>
              <a:t>A controller should delegate to other objects the work that needs to be done; it coordinates or controls the activity.  It does not do much work iteself.</a:t>
            </a:r>
          </a:p>
          <a:p>
            <a:pPr>
              <a:buFontTx/>
              <a:buChar char="•"/>
            </a:pPr>
            <a:r>
              <a:rPr lang="en-US" altLang="en-US"/>
              <a:t>An important corollary of the controller patter is that interface objects (presentation layer) should not have responsibility for handling system events.</a:t>
            </a:r>
          </a:p>
        </p:txBody>
      </p:sp>
      <p:sp>
        <p:nvSpPr>
          <p:cNvPr id="87044" name="Slide Number Placeholder 3">
            <a:extLst>
              <a:ext uri="{FF2B5EF4-FFF2-40B4-BE49-F238E27FC236}">
                <a16:creationId xmlns:a16="http://schemas.microsoft.com/office/drawing/2014/main" id="{4A9A04F1-E808-5C78-F654-A1D313076A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B024AE81-DA21-4CDF-B3EE-6CF11CF780A1}"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8</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83801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0BFD15EA-A0E4-2C0F-7D8F-6BAE26470DAC}"/>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CB63E79F-5285-D4E4-1AE6-670F077E69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On the right:  a window displays sale information and captures cashier operations.  Using the controller pattern, an acceptable relationship is shown between the applet and :POST (register) and other objects in a portion of the POS system.  Notice that the Applet class passes the enterItem message to the POST (register) object.  It did not get involved in processing the operation or deciding how to handle it; the window only delegated it to another layer. Placing system operation responsibility in a domain object controller makes it easier to reuse the program logic supporting the associated business process in future applications.  It also makes it easier to unplug the presentation layer and use a different interface framework or technology, or run the system in an offline batch mode.</a:t>
            </a:r>
          </a:p>
          <a:p>
            <a:endParaRPr lang="en-US" altLang="en-US"/>
          </a:p>
          <a:p>
            <a:r>
              <a:rPr lang="en-US" altLang="en-US"/>
              <a:t>On the Left:  (The business logic is embedded instead of it sending a message to delegate that responsibility. ) assigning the responsibility for system operation to objects in the application or domain layer – using the Controller pattern rather than the inerface layer supports increased reuse potential.  If the presentation layer object (applet) handles a system operation – which represents part of a business process – then business process logic would be contained in an interface object, which has low opportunity for reuse because of its coupling to a particular interface and paplication.</a:t>
            </a:r>
          </a:p>
        </p:txBody>
      </p:sp>
      <p:sp>
        <p:nvSpPr>
          <p:cNvPr id="88068" name="Slide Number Placeholder 3">
            <a:extLst>
              <a:ext uri="{FF2B5EF4-FFF2-40B4-BE49-F238E27FC236}">
                <a16:creationId xmlns:a16="http://schemas.microsoft.com/office/drawing/2014/main" id="{20A10144-7F9C-8ED7-FC48-7600C140AF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72B0411C-D9C6-4EB4-8A7B-0269A1D8A5FF}"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9</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80529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8A0AEDE6-3283-52D6-52F7-989960B1B654}"/>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9919FC53-73B4-C933-EC5D-34E5B054AA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a:t>Ensures that application logic is not handled in the “presentation” layer.  A presentation as controller design reduces the opportunity to reuse logic in future applications, since it is bound to a particular interface.</a:t>
            </a:r>
          </a:p>
          <a:p>
            <a:pPr>
              <a:buFontTx/>
              <a:buChar char="•"/>
            </a:pPr>
            <a:r>
              <a:rPr lang="en-US" altLang="en-US"/>
              <a:t>For example, it may be necessary to guarantee that the makepayment operation can not occur until the endsale operation has occurred.  If so, this state information needs to be captured somewhere; the controller is one reasonable choice, especially if the same controller is used throught the  use case (recommended).</a:t>
            </a:r>
          </a:p>
        </p:txBody>
      </p:sp>
      <p:sp>
        <p:nvSpPr>
          <p:cNvPr id="89092" name="Slide Number Placeholder 3">
            <a:extLst>
              <a:ext uri="{FF2B5EF4-FFF2-40B4-BE49-F238E27FC236}">
                <a16:creationId xmlns:a16="http://schemas.microsoft.com/office/drawing/2014/main" id="{EB9CD370-FF16-F347-4CE1-9728234C1C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r" defTabSz="804863" rtl="0" eaLnBrk="1" fontAlgn="auto" latinLnBrk="0" hangingPunct="1">
              <a:lnSpc>
                <a:spcPct val="100000"/>
              </a:lnSpc>
              <a:spcBef>
                <a:spcPts val="0"/>
              </a:spcBef>
              <a:spcAft>
                <a:spcPts val="0"/>
              </a:spcAft>
              <a:buClrTx/>
              <a:buSzTx/>
              <a:buFontTx/>
              <a:buNone/>
              <a:tabLst/>
              <a:defRPr/>
            </a:pPr>
            <a:fld id="{880974EA-C7A6-40F2-84AA-9A258787A052}" type="slidenum">
              <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804863" rtl="0" eaLnBrk="1" fontAlgn="auto" latinLnBrk="0" hangingPunct="1">
                <a:lnSpc>
                  <a:spcPct val="100000"/>
                </a:lnSpc>
                <a:spcBef>
                  <a:spcPts val="0"/>
                </a:spcBef>
                <a:spcAft>
                  <a:spcPts val="0"/>
                </a:spcAft>
                <a:buClrTx/>
                <a:buSzTx/>
                <a:buFontTx/>
                <a:buNone/>
                <a:tabLst/>
                <a:defRPr/>
              </a:pPr>
              <a:t>10</a:t>
            </a:fld>
            <a:endParaRPr kumimoji="0" lang="en-US"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7456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C36958E2-A6B2-D6F1-7BA0-834D96D126F9}"/>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F45B4F2F-CF33-C68E-8F33-2BE13C6767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register instance could send an </a:t>
            </a:r>
            <a:r>
              <a:rPr lang="en-US" altLang="en-US" dirty="0" err="1"/>
              <a:t>addpayment</a:t>
            </a:r>
            <a:r>
              <a:rPr lang="en-US" altLang="en-US" dirty="0"/>
              <a:t> message to the sale, passing along the new payment as a parameter.</a:t>
            </a:r>
          </a:p>
          <a:p>
            <a:r>
              <a:rPr lang="en-US" altLang="en-US" dirty="0"/>
              <a:t>This assignment of responsibilities couples the register class to knowledge of the payment class</a:t>
            </a:r>
          </a:p>
          <a:p>
            <a:endParaRPr lang="en-US" altLang="en-US" dirty="0"/>
          </a:p>
          <a:p>
            <a:r>
              <a:rPr lang="en-US" altLang="en-US" dirty="0"/>
              <a:t>second solution sale creates payment</a:t>
            </a:r>
          </a:p>
          <a:p>
            <a:endParaRPr lang="en-US" altLang="en-US" dirty="0"/>
          </a:p>
        </p:txBody>
      </p:sp>
      <p:sp>
        <p:nvSpPr>
          <p:cNvPr id="77828" name="Slide Number Placeholder 3">
            <a:extLst>
              <a:ext uri="{FF2B5EF4-FFF2-40B4-BE49-F238E27FC236}">
                <a16:creationId xmlns:a16="http://schemas.microsoft.com/office/drawing/2014/main" id="{E740DBAF-EF75-9E77-C4F8-408AEF2991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29363DBB-DCD5-41BF-8BD6-AF7FCCF4129B}" type="slidenum">
              <a:rPr lang="en-US" altLang="en-US" sz="1000">
                <a:solidFill>
                  <a:schemeClr val="tx1"/>
                </a:solidFill>
                <a:latin typeface="Times New Roman" panose="02020603050405020304" pitchFamily="18" charset="0"/>
              </a:rPr>
              <a:pPr/>
              <a:t>15</a:t>
            </a:fld>
            <a:endParaRPr lang="en-US" altLang="en-US" sz="1000">
              <a:solidFill>
                <a:schemeClr val="tx1"/>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E8C6949A-F08F-1B25-38D9-ACF5809E4A15}"/>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38BAED2E-599B-9C29-503A-1D60A22FB8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Sale must be coupled to knowledge of payment</a:t>
            </a:r>
          </a:p>
          <a:p>
            <a:endParaRPr lang="en-US" altLang="en-US"/>
          </a:p>
          <a:p>
            <a:r>
              <a:rPr lang="en-US" altLang="en-US"/>
              <a:t>First design adds coupling of register to payment – adds coupling of register to payment</a:t>
            </a:r>
          </a:p>
          <a:p>
            <a:endParaRPr lang="en-US" altLang="en-US"/>
          </a:p>
          <a:p>
            <a:r>
              <a:rPr lang="en-US" altLang="en-US"/>
              <a:t>Second design which the sale does the creation of a payment does not increase the coupling</a:t>
            </a:r>
          </a:p>
          <a:p>
            <a:endParaRPr lang="en-US" altLang="en-US"/>
          </a:p>
          <a:p>
            <a:r>
              <a:rPr lang="en-US" altLang="en-US"/>
              <a:t>Design 2 is preferable because overall lower coupling is maintained.</a:t>
            </a:r>
          </a:p>
          <a:p>
            <a:endParaRPr lang="en-US" altLang="en-US"/>
          </a:p>
          <a:p>
            <a:r>
              <a:rPr lang="en-US" altLang="en-US"/>
              <a:t>This is an example where two patterns - Low coupling and creator may - suggest different solutions</a:t>
            </a:r>
          </a:p>
        </p:txBody>
      </p:sp>
      <p:sp>
        <p:nvSpPr>
          <p:cNvPr id="78852" name="Slide Number Placeholder 3">
            <a:extLst>
              <a:ext uri="{FF2B5EF4-FFF2-40B4-BE49-F238E27FC236}">
                <a16:creationId xmlns:a16="http://schemas.microsoft.com/office/drawing/2014/main" id="{562AB807-2B63-13A0-25A3-5D9E2F0AB99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4863">
              <a:defRPr sz="2000">
                <a:solidFill>
                  <a:srgbClr val="002B5D"/>
                </a:solidFill>
                <a:latin typeface="Arial Narrow" panose="020B0606020202030204" pitchFamily="34" charset="0"/>
              </a:defRPr>
            </a:lvl1pPr>
            <a:lvl2pPr marL="742950" indent="-285750" defTabSz="804863">
              <a:defRPr sz="2000">
                <a:solidFill>
                  <a:srgbClr val="002B5D"/>
                </a:solidFill>
                <a:latin typeface="Arial Narrow" panose="020B0606020202030204" pitchFamily="34" charset="0"/>
              </a:defRPr>
            </a:lvl2pPr>
            <a:lvl3pPr marL="1143000" indent="-228600" defTabSz="804863">
              <a:defRPr sz="2000">
                <a:solidFill>
                  <a:srgbClr val="002B5D"/>
                </a:solidFill>
                <a:latin typeface="Arial Narrow" panose="020B0606020202030204" pitchFamily="34" charset="0"/>
              </a:defRPr>
            </a:lvl3pPr>
            <a:lvl4pPr marL="1600200" indent="-228600" defTabSz="804863">
              <a:defRPr sz="2000">
                <a:solidFill>
                  <a:srgbClr val="002B5D"/>
                </a:solidFill>
                <a:latin typeface="Arial Narrow" panose="020B0606020202030204" pitchFamily="34" charset="0"/>
              </a:defRPr>
            </a:lvl4pPr>
            <a:lvl5pPr marL="2057400" indent="-228600" defTabSz="804863">
              <a:defRPr sz="2000">
                <a:solidFill>
                  <a:srgbClr val="002B5D"/>
                </a:solidFill>
                <a:latin typeface="Arial Narrow" panose="020B0606020202030204" pitchFamily="34" charset="0"/>
              </a:defRPr>
            </a:lvl5pPr>
            <a:lvl6pPr marL="25146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defTabSz="804863"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A390B0E7-7C50-44EC-BDBF-4EDA4D79261B}" type="slidenum">
              <a:rPr lang="en-US" altLang="en-US" sz="1000">
                <a:solidFill>
                  <a:schemeClr val="tx1"/>
                </a:solidFill>
                <a:latin typeface="Times New Roman" panose="02020603050405020304" pitchFamily="18" charset="0"/>
              </a:rPr>
              <a:pPr/>
              <a:t>16</a:t>
            </a:fld>
            <a:endParaRPr lang="en-US" altLang="en-US" sz="1000">
              <a:solidFill>
                <a:schemeClr val="tx1"/>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8781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364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905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F33F08-D016-6ED5-B138-B93CDD4D75FC}"/>
              </a:ext>
            </a:extLst>
          </p:cNvPr>
          <p:cNvSpPr>
            <a:spLocks noChangeArrowheads="1"/>
          </p:cNvSpPr>
          <p:nvPr/>
        </p:nvSpPr>
        <p:spPr bwMode="auto">
          <a:xfrm>
            <a:off x="469901" y="0"/>
            <a:ext cx="11722100" cy="533400"/>
          </a:xfrm>
          <a:prstGeom prst="rect">
            <a:avLst/>
          </a:prstGeom>
          <a:solidFill>
            <a:srgbClr val="336699"/>
          </a:solidFill>
          <a:ln w="9525">
            <a:noFill/>
            <a:miter lim="800000"/>
            <a:headEnd/>
            <a:tailEnd/>
          </a:ln>
          <a:effectLst/>
        </p:spPr>
        <p:txBody>
          <a:bodyPr wrap="none" anchor="ctr"/>
          <a:lstStyle/>
          <a:p>
            <a:pPr>
              <a:defRPr/>
            </a:pPr>
            <a:endParaRPr lang="en-US" sz="1800"/>
          </a:p>
        </p:txBody>
      </p:sp>
      <p:sp>
        <p:nvSpPr>
          <p:cNvPr id="3" name="Text Box 5">
            <a:extLst>
              <a:ext uri="{FF2B5EF4-FFF2-40B4-BE49-F238E27FC236}">
                <a16:creationId xmlns:a16="http://schemas.microsoft.com/office/drawing/2014/main" id="{95271A30-4721-8D61-C73E-A7C7F17BC2AE}"/>
              </a:ext>
            </a:extLst>
          </p:cNvPr>
          <p:cNvSpPr txBox="1">
            <a:spLocks noChangeArrowheads="1"/>
          </p:cNvSpPr>
          <p:nvPr/>
        </p:nvSpPr>
        <p:spPr bwMode="auto">
          <a:xfrm>
            <a:off x="491067" y="104775"/>
            <a:ext cx="11700933" cy="600164"/>
          </a:xfrm>
          <a:prstGeom prst="rect">
            <a:avLst/>
          </a:prstGeom>
          <a:noFill/>
          <a:ln w="9525">
            <a:noFill/>
            <a:miter lim="800000"/>
            <a:headEnd/>
            <a:tailEnd/>
          </a:ln>
          <a:effectLst/>
        </p:spPr>
        <p:txBody>
          <a:bodyPr lIns="0" tIns="91440">
            <a:spAutoFit/>
          </a:bodyPr>
          <a:lstStyle/>
          <a:p>
            <a:pPr>
              <a:spcBef>
                <a:spcPct val="50000"/>
              </a:spcBef>
              <a:defRPr/>
            </a:pPr>
            <a:r>
              <a:rPr lang="en-US" sz="3000">
                <a:solidFill>
                  <a:schemeClr val="bg1"/>
                </a:solidFill>
                <a:latin typeface="SIEMENS-Firmenmarke" pitchFamily="2" charset="0"/>
              </a:rPr>
              <a:t>SWENG 537: Software Systems Design</a:t>
            </a:r>
            <a:endParaRPr lang="en-US" sz="2800">
              <a:solidFill>
                <a:schemeClr val="bg1"/>
              </a:solidFill>
              <a:latin typeface="SIEMENS-Firmenmarke" pitchFamily="2" charset="0"/>
            </a:endParaRPr>
          </a:p>
        </p:txBody>
      </p:sp>
      <p:sp>
        <p:nvSpPr>
          <p:cNvPr id="4" name="Text Box 6">
            <a:extLst>
              <a:ext uri="{FF2B5EF4-FFF2-40B4-BE49-F238E27FC236}">
                <a16:creationId xmlns:a16="http://schemas.microsoft.com/office/drawing/2014/main" id="{AA06E916-F9EF-BB91-1539-3B53D89551F4}"/>
              </a:ext>
            </a:extLst>
          </p:cNvPr>
          <p:cNvSpPr txBox="1">
            <a:spLocks noChangeArrowheads="1"/>
          </p:cNvSpPr>
          <p:nvPr/>
        </p:nvSpPr>
        <p:spPr bwMode="auto">
          <a:xfrm>
            <a:off x="8026400" y="6523039"/>
            <a:ext cx="3759200" cy="323165"/>
          </a:xfrm>
          <a:prstGeom prst="rect">
            <a:avLst/>
          </a:prstGeom>
          <a:noFill/>
          <a:ln w="9525">
            <a:noFill/>
            <a:miter lim="800000"/>
            <a:headEnd/>
            <a:tailEnd/>
          </a:ln>
          <a:effectLst/>
        </p:spPr>
        <p:txBody>
          <a:bodyPr lIns="0" tIns="0">
            <a:spAutoFit/>
          </a:bodyPr>
          <a:lstStyle/>
          <a:p>
            <a:pPr algn="r">
              <a:lnSpc>
                <a:spcPct val="90000"/>
              </a:lnSpc>
              <a:defRPr/>
            </a:pPr>
            <a:r>
              <a:rPr lang="de-DE" sz="1000">
                <a:solidFill>
                  <a:srgbClr val="336699"/>
                </a:solidFill>
              </a:rPr>
              <a:t>© Engineering Division, Penn State Great Valley</a:t>
            </a:r>
          </a:p>
          <a:p>
            <a:pPr algn="r">
              <a:lnSpc>
                <a:spcPct val="90000"/>
              </a:lnSpc>
              <a:defRPr/>
            </a:pPr>
            <a:r>
              <a:rPr lang="de-DE" sz="1000">
                <a:solidFill>
                  <a:srgbClr val="336699"/>
                </a:solidFill>
              </a:rPr>
              <a:t>Last Updated: </a:t>
            </a:r>
            <a:fld id="{76AEC2A7-4FC1-486E-9F5F-8DDAB7DDBC36}" type="datetime4">
              <a:rPr lang="en-US" sz="1000">
                <a:solidFill>
                  <a:srgbClr val="336699"/>
                </a:solidFill>
              </a:rPr>
              <a:pPr algn="r">
                <a:lnSpc>
                  <a:spcPct val="90000"/>
                </a:lnSpc>
                <a:defRPr/>
              </a:pPr>
              <a:t>February 12, 2025</a:t>
            </a:fld>
            <a:endParaRPr lang="de-DE" sz="1600">
              <a:latin typeface="Arial" charset="0"/>
            </a:endParaRPr>
          </a:p>
        </p:txBody>
      </p:sp>
      <p:sp>
        <p:nvSpPr>
          <p:cNvPr id="5" name="Text Box 8">
            <a:extLst>
              <a:ext uri="{FF2B5EF4-FFF2-40B4-BE49-F238E27FC236}">
                <a16:creationId xmlns:a16="http://schemas.microsoft.com/office/drawing/2014/main" id="{798A1968-A2F0-D475-33DA-03D232BC2817}"/>
              </a:ext>
            </a:extLst>
          </p:cNvPr>
          <p:cNvSpPr txBox="1">
            <a:spLocks noChangeArrowheads="1"/>
          </p:cNvSpPr>
          <p:nvPr/>
        </p:nvSpPr>
        <p:spPr bwMode="auto">
          <a:xfrm rot="16200000">
            <a:off x="-2931054" y="3578697"/>
            <a:ext cx="6321425" cy="230832"/>
          </a:xfrm>
          <a:prstGeom prst="rect">
            <a:avLst/>
          </a:prstGeom>
          <a:gradFill rotWithShape="0">
            <a:gsLst>
              <a:gs pos="0">
                <a:srgbClr val="999999"/>
              </a:gs>
              <a:gs pos="100000">
                <a:srgbClr val="999999">
                  <a:gamma/>
                  <a:shade val="46275"/>
                  <a:invGamma/>
                </a:srgbClr>
              </a:gs>
            </a:gsLst>
            <a:lin ang="5400000" scaled="1"/>
          </a:gradFill>
          <a:ln w="9525">
            <a:noFill/>
            <a:miter lim="800000"/>
            <a:headEnd/>
            <a:tailEnd/>
          </a:ln>
          <a:effectLst/>
        </p:spPr>
        <p:txBody>
          <a:bodyPr lIns="0" tIns="0">
            <a:spAutoFit/>
          </a:bodyPr>
          <a:lstStyle/>
          <a:p>
            <a:pPr algn="l">
              <a:defRPr/>
            </a:pPr>
            <a:r>
              <a:rPr lang="de-DE" sz="1200" b="1">
                <a:solidFill>
                  <a:schemeClr val="bg1"/>
                </a:solidFill>
                <a:latin typeface="Arial" charset="0"/>
              </a:rPr>
              <a:t>        </a:t>
            </a:r>
          </a:p>
        </p:txBody>
      </p:sp>
      <p:sp>
        <p:nvSpPr>
          <p:cNvPr id="119810" name="Rectangle 2"/>
          <p:cNvSpPr>
            <a:spLocks noGrp="1" noChangeArrowheads="1"/>
          </p:cNvSpPr>
          <p:nvPr>
            <p:ph type="ctrTitle" sz="quarter"/>
          </p:nvPr>
        </p:nvSpPr>
        <p:spPr>
          <a:xfrm>
            <a:off x="2235200" y="1219200"/>
            <a:ext cx="9144000" cy="1447800"/>
          </a:xfrm>
        </p:spPr>
        <p:txBody>
          <a:bodyPr rIns="0" anchor="b"/>
          <a:lstStyle>
            <a:lvl1pPr>
              <a:defRPr sz="3400">
                <a:solidFill>
                  <a:srgbClr val="990000"/>
                </a:solidFill>
              </a:defRPr>
            </a:lvl1pPr>
          </a:lstStyle>
          <a:p>
            <a:r>
              <a:rPr lang="de-DE"/>
              <a:t>headline arial narrow bold</a:t>
            </a:r>
            <a:br>
              <a:rPr lang="de-DE"/>
            </a:br>
            <a:r>
              <a:rPr lang="de-DE"/>
              <a:t>44 pt, 0 pt leading</a:t>
            </a:r>
          </a:p>
        </p:txBody>
      </p:sp>
      <p:sp>
        <p:nvSpPr>
          <p:cNvPr id="119811" name="Rectangle 3"/>
          <p:cNvSpPr>
            <a:spLocks noGrp="1" noChangeArrowheads="1"/>
          </p:cNvSpPr>
          <p:nvPr>
            <p:ph type="subTitle" sz="quarter" idx="1"/>
          </p:nvPr>
        </p:nvSpPr>
        <p:spPr>
          <a:xfrm>
            <a:off x="2224617" y="3614738"/>
            <a:ext cx="9144000" cy="1752600"/>
          </a:xfrm>
        </p:spPr>
        <p:txBody>
          <a:bodyPr rIns="0"/>
          <a:lstStyle>
            <a:lvl1pPr marL="0" indent="0" algn="ctr">
              <a:buFont typeface="Wingdings" pitchFamily="2" charset="2"/>
              <a:buNone/>
              <a:defRPr sz="2400" b="1"/>
            </a:lvl1pPr>
          </a:lstStyle>
          <a:p>
            <a:r>
              <a:rPr lang="de-DE"/>
              <a:t>arial narrow 24 pt. bold</a:t>
            </a:r>
          </a:p>
        </p:txBody>
      </p:sp>
    </p:spTree>
    <p:extLst>
      <p:ext uri="{BB962C8B-B14F-4D97-AF65-F5344CB8AC3E}">
        <p14:creationId xmlns:p14="http://schemas.microsoft.com/office/powerpoint/2010/main" val="810008466"/>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0DFE61C6-DBA0-BD74-142E-68756D37EF39}"/>
              </a:ext>
            </a:extLst>
          </p:cNvPr>
          <p:cNvSpPr>
            <a:spLocks noGrp="1" noChangeArrowheads="1"/>
          </p:cNvSpPr>
          <p:nvPr>
            <p:ph type="sldNum" sz="quarter" idx="10"/>
          </p:nvPr>
        </p:nvSpPr>
        <p:spPr>
          <a:ln/>
        </p:spPr>
        <p:txBody>
          <a:bodyPr/>
          <a:lstStyle>
            <a:lvl1pPr>
              <a:defRPr/>
            </a:lvl1pPr>
          </a:lstStyle>
          <a:p>
            <a:fld id="{DC03EE66-85A7-42E5-BCB9-2884DF035A82}" type="slidenum">
              <a:rPr lang="de-DE" altLang="en-US"/>
              <a:pPr/>
              <a:t>‹#›</a:t>
            </a:fld>
            <a:endParaRPr lang="de-DE" altLang="en-US"/>
          </a:p>
        </p:txBody>
      </p:sp>
    </p:spTree>
    <p:extLst>
      <p:ext uri="{BB962C8B-B14F-4D97-AF65-F5344CB8AC3E}">
        <p14:creationId xmlns:p14="http://schemas.microsoft.com/office/powerpoint/2010/main" val="3145244014"/>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a:extLst>
              <a:ext uri="{FF2B5EF4-FFF2-40B4-BE49-F238E27FC236}">
                <a16:creationId xmlns:a16="http://schemas.microsoft.com/office/drawing/2014/main" id="{4CE2F57C-A21D-B485-AF29-40E5F8945C1E}"/>
              </a:ext>
            </a:extLst>
          </p:cNvPr>
          <p:cNvSpPr>
            <a:spLocks noGrp="1" noChangeArrowheads="1"/>
          </p:cNvSpPr>
          <p:nvPr>
            <p:ph type="sldNum" sz="quarter" idx="10"/>
          </p:nvPr>
        </p:nvSpPr>
        <p:spPr>
          <a:ln/>
        </p:spPr>
        <p:txBody>
          <a:bodyPr/>
          <a:lstStyle>
            <a:lvl1pPr>
              <a:defRPr/>
            </a:lvl1pPr>
          </a:lstStyle>
          <a:p>
            <a:fld id="{0EBD54E7-5F7C-4CC0-81D1-A19AC002651B}" type="slidenum">
              <a:rPr lang="de-DE" altLang="en-US"/>
              <a:pPr/>
              <a:t>‹#›</a:t>
            </a:fld>
            <a:endParaRPr lang="de-DE" altLang="en-US"/>
          </a:p>
        </p:txBody>
      </p:sp>
    </p:spTree>
    <p:extLst>
      <p:ext uri="{BB962C8B-B14F-4D97-AF65-F5344CB8AC3E}">
        <p14:creationId xmlns:p14="http://schemas.microsoft.com/office/powerpoint/2010/main" val="2091857135"/>
      </p:ext>
    </p:extLst>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1317" y="1828800"/>
            <a:ext cx="512868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828800"/>
            <a:ext cx="5130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57448D6C-E875-AD2A-4D9C-79719B8B3030}"/>
              </a:ext>
            </a:extLst>
          </p:cNvPr>
          <p:cNvSpPr>
            <a:spLocks noGrp="1" noChangeArrowheads="1"/>
          </p:cNvSpPr>
          <p:nvPr>
            <p:ph type="sldNum" sz="quarter" idx="10"/>
          </p:nvPr>
        </p:nvSpPr>
        <p:spPr>
          <a:ln/>
        </p:spPr>
        <p:txBody>
          <a:bodyPr/>
          <a:lstStyle>
            <a:lvl1pPr>
              <a:defRPr/>
            </a:lvl1pPr>
          </a:lstStyle>
          <a:p>
            <a:fld id="{4FEE65DB-B2AB-495D-9299-B5DFCFA28388}" type="slidenum">
              <a:rPr lang="de-DE" altLang="en-US"/>
              <a:pPr/>
              <a:t>‹#›</a:t>
            </a:fld>
            <a:endParaRPr lang="de-DE" altLang="en-US"/>
          </a:p>
        </p:txBody>
      </p:sp>
    </p:spTree>
    <p:extLst>
      <p:ext uri="{BB962C8B-B14F-4D97-AF65-F5344CB8AC3E}">
        <p14:creationId xmlns:p14="http://schemas.microsoft.com/office/powerpoint/2010/main" val="1941692148"/>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a:extLst>
              <a:ext uri="{FF2B5EF4-FFF2-40B4-BE49-F238E27FC236}">
                <a16:creationId xmlns:a16="http://schemas.microsoft.com/office/drawing/2014/main" id="{486ED3EF-C3EA-8B5D-4B16-559D86A4E0CE}"/>
              </a:ext>
            </a:extLst>
          </p:cNvPr>
          <p:cNvSpPr>
            <a:spLocks noGrp="1" noChangeArrowheads="1"/>
          </p:cNvSpPr>
          <p:nvPr>
            <p:ph type="sldNum" sz="quarter" idx="10"/>
          </p:nvPr>
        </p:nvSpPr>
        <p:spPr>
          <a:ln/>
        </p:spPr>
        <p:txBody>
          <a:bodyPr/>
          <a:lstStyle>
            <a:lvl1pPr>
              <a:defRPr/>
            </a:lvl1pPr>
          </a:lstStyle>
          <a:p>
            <a:fld id="{30F98CF5-9AE7-4786-B13E-797328401BF6}" type="slidenum">
              <a:rPr lang="de-DE" altLang="en-US"/>
              <a:pPr/>
              <a:t>‹#›</a:t>
            </a:fld>
            <a:endParaRPr lang="de-DE" altLang="en-US"/>
          </a:p>
        </p:txBody>
      </p:sp>
    </p:spTree>
    <p:extLst>
      <p:ext uri="{BB962C8B-B14F-4D97-AF65-F5344CB8AC3E}">
        <p14:creationId xmlns:p14="http://schemas.microsoft.com/office/powerpoint/2010/main" val="1396810015"/>
      </p:ext>
    </p:extLst>
  </p:cSld>
  <p:clrMapOvr>
    <a:masterClrMapping/>
  </p:clrMapOvr>
  <p:transition>
    <p:strips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a:extLst>
              <a:ext uri="{FF2B5EF4-FFF2-40B4-BE49-F238E27FC236}">
                <a16:creationId xmlns:a16="http://schemas.microsoft.com/office/drawing/2014/main" id="{E36A3930-6349-12FB-5192-86424ADD8930}"/>
              </a:ext>
            </a:extLst>
          </p:cNvPr>
          <p:cNvSpPr>
            <a:spLocks noGrp="1" noChangeArrowheads="1"/>
          </p:cNvSpPr>
          <p:nvPr>
            <p:ph type="sldNum" sz="quarter" idx="10"/>
          </p:nvPr>
        </p:nvSpPr>
        <p:spPr>
          <a:ln/>
        </p:spPr>
        <p:txBody>
          <a:bodyPr/>
          <a:lstStyle>
            <a:lvl1pPr>
              <a:defRPr/>
            </a:lvl1pPr>
          </a:lstStyle>
          <a:p>
            <a:fld id="{F527568B-A8F3-4468-9EF1-2B509F023149}" type="slidenum">
              <a:rPr lang="de-DE" altLang="en-US"/>
              <a:pPr/>
              <a:t>‹#›</a:t>
            </a:fld>
            <a:endParaRPr lang="de-DE" altLang="en-US"/>
          </a:p>
        </p:txBody>
      </p:sp>
    </p:spTree>
    <p:extLst>
      <p:ext uri="{BB962C8B-B14F-4D97-AF65-F5344CB8AC3E}">
        <p14:creationId xmlns:p14="http://schemas.microsoft.com/office/powerpoint/2010/main" val="3683681138"/>
      </p:ext>
    </p:extLst>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441927B-3258-E4C3-CE6C-550F37628F2D}"/>
              </a:ext>
            </a:extLst>
          </p:cNvPr>
          <p:cNvSpPr>
            <a:spLocks noGrp="1" noChangeArrowheads="1"/>
          </p:cNvSpPr>
          <p:nvPr>
            <p:ph type="sldNum" sz="quarter" idx="10"/>
          </p:nvPr>
        </p:nvSpPr>
        <p:spPr>
          <a:ln/>
        </p:spPr>
        <p:txBody>
          <a:bodyPr/>
          <a:lstStyle>
            <a:lvl1pPr>
              <a:defRPr/>
            </a:lvl1pPr>
          </a:lstStyle>
          <a:p>
            <a:fld id="{D8037515-ABFA-425C-A5BB-467EEDC3C6CD}" type="slidenum">
              <a:rPr lang="de-DE" altLang="en-US"/>
              <a:pPr/>
              <a:t>‹#›</a:t>
            </a:fld>
            <a:endParaRPr lang="de-DE" altLang="en-US"/>
          </a:p>
        </p:txBody>
      </p:sp>
    </p:spTree>
    <p:extLst>
      <p:ext uri="{BB962C8B-B14F-4D97-AF65-F5344CB8AC3E}">
        <p14:creationId xmlns:p14="http://schemas.microsoft.com/office/powerpoint/2010/main" val="2214041240"/>
      </p:ext>
    </p:extLst>
  </p:cSld>
  <p:clrMapOvr>
    <a:masterClrMapping/>
  </p:clrMapOvr>
  <p:transition>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7CAC1458-2254-43E1-BBC2-13C3021A8411}"/>
              </a:ext>
            </a:extLst>
          </p:cNvPr>
          <p:cNvSpPr>
            <a:spLocks noGrp="1" noChangeArrowheads="1"/>
          </p:cNvSpPr>
          <p:nvPr>
            <p:ph type="sldNum" sz="quarter" idx="10"/>
          </p:nvPr>
        </p:nvSpPr>
        <p:spPr>
          <a:ln/>
        </p:spPr>
        <p:txBody>
          <a:bodyPr/>
          <a:lstStyle>
            <a:lvl1pPr>
              <a:defRPr/>
            </a:lvl1pPr>
          </a:lstStyle>
          <a:p>
            <a:fld id="{8918E807-297E-4F87-ACBA-A9BDCFAB9B75}" type="slidenum">
              <a:rPr lang="de-DE" altLang="en-US"/>
              <a:pPr/>
              <a:t>‹#›</a:t>
            </a:fld>
            <a:endParaRPr lang="de-DE" altLang="en-US"/>
          </a:p>
        </p:txBody>
      </p:sp>
    </p:spTree>
    <p:extLst>
      <p:ext uri="{BB962C8B-B14F-4D97-AF65-F5344CB8AC3E}">
        <p14:creationId xmlns:p14="http://schemas.microsoft.com/office/powerpoint/2010/main" val="2042409524"/>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5111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280C4D00-106C-6C34-336C-9AD363A1511B}"/>
              </a:ext>
            </a:extLst>
          </p:cNvPr>
          <p:cNvSpPr>
            <a:spLocks noGrp="1" noChangeArrowheads="1"/>
          </p:cNvSpPr>
          <p:nvPr>
            <p:ph type="sldNum" sz="quarter" idx="10"/>
          </p:nvPr>
        </p:nvSpPr>
        <p:spPr>
          <a:ln/>
        </p:spPr>
        <p:txBody>
          <a:bodyPr/>
          <a:lstStyle>
            <a:lvl1pPr>
              <a:defRPr/>
            </a:lvl1pPr>
          </a:lstStyle>
          <a:p>
            <a:fld id="{A953752E-C382-4970-A515-C6C47B2256A5}" type="slidenum">
              <a:rPr lang="de-DE" altLang="en-US"/>
              <a:pPr/>
              <a:t>‹#›</a:t>
            </a:fld>
            <a:endParaRPr lang="de-DE" altLang="en-US"/>
          </a:p>
        </p:txBody>
      </p:sp>
    </p:spTree>
    <p:extLst>
      <p:ext uri="{BB962C8B-B14F-4D97-AF65-F5344CB8AC3E}">
        <p14:creationId xmlns:p14="http://schemas.microsoft.com/office/powerpoint/2010/main" val="1993135771"/>
      </p:ext>
    </p:extLst>
  </p:cSld>
  <p:clrMapOvr>
    <a:masterClrMapping/>
  </p:clrMapOvr>
  <p:transition>
    <p:strips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1BDCA160-64B8-B2DF-0A57-8B117EE1005F}"/>
              </a:ext>
            </a:extLst>
          </p:cNvPr>
          <p:cNvSpPr>
            <a:spLocks noGrp="1" noChangeArrowheads="1"/>
          </p:cNvSpPr>
          <p:nvPr>
            <p:ph type="sldNum" sz="quarter" idx="10"/>
          </p:nvPr>
        </p:nvSpPr>
        <p:spPr>
          <a:ln/>
        </p:spPr>
        <p:txBody>
          <a:bodyPr/>
          <a:lstStyle>
            <a:lvl1pPr>
              <a:defRPr/>
            </a:lvl1pPr>
          </a:lstStyle>
          <a:p>
            <a:fld id="{51BFFDC5-0B19-42D5-A7FB-FFDBB9E974CB}" type="slidenum">
              <a:rPr lang="de-DE" altLang="en-US"/>
              <a:pPr/>
              <a:t>‹#›</a:t>
            </a:fld>
            <a:endParaRPr lang="de-DE" altLang="en-US"/>
          </a:p>
        </p:txBody>
      </p:sp>
    </p:spTree>
    <p:extLst>
      <p:ext uri="{BB962C8B-B14F-4D97-AF65-F5344CB8AC3E}">
        <p14:creationId xmlns:p14="http://schemas.microsoft.com/office/powerpoint/2010/main" val="2094030374"/>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9917" y="609600"/>
            <a:ext cx="2614083"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1317" y="609600"/>
            <a:ext cx="76454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06C9261F-98D6-FBD5-D721-5C0B664941D1}"/>
              </a:ext>
            </a:extLst>
          </p:cNvPr>
          <p:cNvSpPr>
            <a:spLocks noGrp="1" noChangeArrowheads="1"/>
          </p:cNvSpPr>
          <p:nvPr>
            <p:ph type="sldNum" sz="quarter" idx="10"/>
          </p:nvPr>
        </p:nvSpPr>
        <p:spPr>
          <a:ln/>
        </p:spPr>
        <p:txBody>
          <a:bodyPr/>
          <a:lstStyle>
            <a:lvl1pPr>
              <a:defRPr/>
            </a:lvl1pPr>
          </a:lstStyle>
          <a:p>
            <a:fld id="{0386F535-B57D-425A-BFA5-AA4AC0F0DE9D}" type="slidenum">
              <a:rPr lang="de-DE" altLang="en-US"/>
              <a:pPr/>
              <a:t>‹#›</a:t>
            </a:fld>
            <a:endParaRPr lang="de-DE" altLang="en-US"/>
          </a:p>
        </p:txBody>
      </p:sp>
    </p:spTree>
    <p:extLst>
      <p:ext uri="{BB962C8B-B14F-4D97-AF65-F5344CB8AC3E}">
        <p14:creationId xmlns:p14="http://schemas.microsoft.com/office/powerpoint/2010/main" val="4117519442"/>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F02EF089-A624-4AB7-8B7F-2212E43B5F77}" type="datetime1">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1783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BFBC5EE-8023-48A0-B577-A5117191FDD2}"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7370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A247A89-8FD0-4D3F-AE44-186FA5A357B4}" type="datetime1">
              <a:rPr lang="en-US" smtClean="0"/>
              <a:t>2/12/2025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03576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76F02-BBAE-414F-9EC4-5B5F51B31BDB}"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532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2F49CE-F4FE-45C3-BBAB-CFE946522D3B}" type="datetime1">
              <a:rPr lang="en-US" smtClean="0"/>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22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221F2F-1A99-4762-A6E9-3172ACF4978C}" type="datetime1">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5245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A1192-0569-4FE3-B36A-F319D4D12EA7}" type="datetime1">
              <a:rPr lang="en-US" smtClean="0"/>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81857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0510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C0433F-3AC1-46DB-A8F6-3397C409090D}"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5481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BF6D33-D9B1-481D-971E-4AEB549657B4}" type="datetime1">
              <a:rPr lang="en-US" smtClean="0"/>
              <a:t>2/12/2025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741074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30853F-751A-4ADE-AEBA-5696F2A13B50}"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9879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279F3-C829-4592-BA39-957487C9EDF2}"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8156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077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22723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993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6620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2318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90345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BA20FC74-79A4-43E6-BBAD-E788C1A3E90F}" type="datetimeFigureOut">
              <a:rPr lang="en-US" smtClean="0"/>
              <a:t>2/12/2025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8352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microsoft.com/office/2007/relationships/hdphoto" Target="../media/hdphoto1.wdp"/><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0FC74-79A4-43E6-BBAD-E788C1A3E90F}" type="datetimeFigureOut">
              <a:rPr lang="en-US" smtClean="0"/>
              <a:t>2/12/2025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152951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8F1ECE1-9929-DE64-5632-72540D1E07E9}"/>
              </a:ext>
            </a:extLst>
          </p:cNvPr>
          <p:cNvSpPr>
            <a:spLocks noChangeArrowheads="1"/>
          </p:cNvSpPr>
          <p:nvPr/>
        </p:nvSpPr>
        <p:spPr bwMode="auto">
          <a:xfrm>
            <a:off x="469901" y="0"/>
            <a:ext cx="11722100" cy="533400"/>
          </a:xfrm>
          <a:prstGeom prst="rect">
            <a:avLst/>
          </a:prstGeom>
          <a:solidFill>
            <a:srgbClr val="336699"/>
          </a:solidFill>
          <a:ln w="9525">
            <a:noFill/>
            <a:miter lim="800000"/>
            <a:headEnd/>
            <a:tailEnd/>
          </a:ln>
          <a:effectLst/>
        </p:spPr>
        <p:txBody>
          <a:bodyPr wrap="none" anchor="ctr"/>
          <a:lstStyle/>
          <a:p>
            <a:pPr defTabSz="762000">
              <a:defRPr/>
            </a:pPr>
            <a:endParaRPr lang="en-US" sz="1600">
              <a:solidFill>
                <a:schemeClr val="bg1"/>
              </a:solidFill>
            </a:endParaRPr>
          </a:p>
        </p:txBody>
      </p:sp>
      <p:sp>
        <p:nvSpPr>
          <p:cNvPr id="118787" name="Text Box 3">
            <a:extLst>
              <a:ext uri="{FF2B5EF4-FFF2-40B4-BE49-F238E27FC236}">
                <a16:creationId xmlns:a16="http://schemas.microsoft.com/office/drawing/2014/main" id="{76FAA039-BCD5-DF52-3464-54E83919E58D}"/>
              </a:ext>
            </a:extLst>
          </p:cNvPr>
          <p:cNvSpPr txBox="1">
            <a:spLocks noChangeArrowheads="1"/>
          </p:cNvSpPr>
          <p:nvPr/>
        </p:nvSpPr>
        <p:spPr bwMode="auto">
          <a:xfrm>
            <a:off x="789518" y="95250"/>
            <a:ext cx="10674349" cy="446276"/>
          </a:xfrm>
          <a:prstGeom prst="rect">
            <a:avLst/>
          </a:prstGeom>
          <a:noFill/>
          <a:ln w="9525">
            <a:noFill/>
            <a:miter lim="800000"/>
            <a:headEnd/>
            <a:tailEnd/>
          </a:ln>
          <a:effectLst/>
        </p:spPr>
        <p:txBody>
          <a:bodyPr lIns="0" tIns="0">
            <a:spAutoFit/>
          </a:bodyPr>
          <a:lstStyle/>
          <a:p>
            <a:pPr>
              <a:spcBef>
                <a:spcPct val="50000"/>
              </a:spcBef>
              <a:defRPr/>
            </a:pPr>
            <a:r>
              <a:rPr lang="en-US" sz="2600">
                <a:solidFill>
                  <a:schemeClr val="bg1"/>
                </a:solidFill>
                <a:latin typeface="SIEMENS-Firmenmarke" pitchFamily="2" charset="0"/>
              </a:rPr>
              <a:t>SWENG 537: Software Systems Design</a:t>
            </a:r>
            <a:endParaRPr lang="en-US" sz="2400">
              <a:solidFill>
                <a:schemeClr val="bg1"/>
              </a:solidFill>
              <a:latin typeface="SIEMENS-Firmenmarke" pitchFamily="2" charset="0"/>
            </a:endParaRPr>
          </a:p>
        </p:txBody>
      </p:sp>
      <p:sp>
        <p:nvSpPr>
          <p:cNvPr id="2052" name="Rectangle 4">
            <a:extLst>
              <a:ext uri="{FF2B5EF4-FFF2-40B4-BE49-F238E27FC236}">
                <a16:creationId xmlns:a16="http://schemas.microsoft.com/office/drawing/2014/main" id="{EEE92D2C-33B8-70ED-16BA-3A755D5F5C30}"/>
              </a:ext>
            </a:extLst>
          </p:cNvPr>
          <p:cNvSpPr>
            <a:spLocks noGrp="1" noChangeArrowheads="1"/>
          </p:cNvSpPr>
          <p:nvPr>
            <p:ph type="title"/>
          </p:nvPr>
        </p:nvSpPr>
        <p:spPr bwMode="auto">
          <a:xfrm>
            <a:off x="1221317" y="609600"/>
            <a:ext cx="1046268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ctr" anchorCtr="0" compatLnSpc="1">
            <a:prstTxWarp prst="textNoShape">
              <a:avLst/>
            </a:prstTxWarp>
          </a:bodyPr>
          <a:lstStyle/>
          <a:p>
            <a:pPr lvl="0"/>
            <a:r>
              <a:rPr lang="de-DE" altLang="en-US"/>
              <a:t>Click to edit mater Title style</a:t>
            </a:r>
          </a:p>
        </p:txBody>
      </p:sp>
      <p:sp>
        <p:nvSpPr>
          <p:cNvPr id="2053" name="Rectangle 5">
            <a:extLst>
              <a:ext uri="{FF2B5EF4-FFF2-40B4-BE49-F238E27FC236}">
                <a16:creationId xmlns:a16="http://schemas.microsoft.com/office/drawing/2014/main" id="{136EAA36-8F01-3A0D-8422-3765DC01E178}"/>
              </a:ext>
            </a:extLst>
          </p:cNvPr>
          <p:cNvSpPr>
            <a:spLocks noGrp="1" noChangeArrowheads="1"/>
          </p:cNvSpPr>
          <p:nvPr>
            <p:ph type="body" idx="1"/>
          </p:nvPr>
        </p:nvSpPr>
        <p:spPr bwMode="auto">
          <a:xfrm>
            <a:off x="1221317" y="1828800"/>
            <a:ext cx="1046268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p>
            <a:pPr lvl="0"/>
            <a:r>
              <a:rPr lang="de-DE" altLang="en-US"/>
              <a:t>Click to edit Master text styles</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
        <p:nvSpPr>
          <p:cNvPr id="118803" name="Rectangle 19">
            <a:extLst>
              <a:ext uri="{FF2B5EF4-FFF2-40B4-BE49-F238E27FC236}">
                <a16:creationId xmlns:a16="http://schemas.microsoft.com/office/drawing/2014/main" id="{CCC05AEF-4FC5-7CA8-848A-24CEB999B89A}"/>
              </a:ext>
            </a:extLst>
          </p:cNvPr>
          <p:cNvSpPr>
            <a:spLocks noGrp="1" noChangeArrowheads="1"/>
          </p:cNvSpPr>
          <p:nvPr>
            <p:ph type="sldNum" sz="quarter" idx="4"/>
          </p:nvPr>
        </p:nvSpPr>
        <p:spPr bwMode="auto">
          <a:xfrm>
            <a:off x="9213851" y="6400800"/>
            <a:ext cx="2470149" cy="304800"/>
          </a:xfrm>
          <a:prstGeom prst="rect">
            <a:avLst/>
          </a:prstGeom>
          <a:noFill/>
          <a:ln w="9525">
            <a:noFill/>
            <a:miter lim="800000"/>
            <a:headEnd/>
            <a:tailEnd/>
          </a:ln>
          <a:effectLst/>
        </p:spPr>
        <p:txBody>
          <a:bodyPr vert="horz" wrap="square" lIns="0" tIns="0" rIns="91440" bIns="45720" numCol="1" anchor="t" anchorCtr="0" compatLnSpc="1">
            <a:prstTxWarp prst="textNoShape">
              <a:avLst/>
            </a:prstTxWarp>
          </a:bodyPr>
          <a:lstStyle>
            <a:lvl1pPr algn="r">
              <a:lnSpc>
                <a:spcPct val="110000"/>
              </a:lnSpc>
              <a:defRPr sz="1000"/>
            </a:lvl1pPr>
          </a:lstStyle>
          <a:p>
            <a:fld id="{E0656729-D543-4138-8524-6AD43830E923}" type="slidenum">
              <a:rPr lang="de-DE" altLang="en-US"/>
              <a:pPr/>
              <a:t>‹#›</a:t>
            </a:fld>
            <a:endParaRPr lang="de-DE" altLang="en-US"/>
          </a:p>
        </p:txBody>
      </p:sp>
      <p:sp>
        <p:nvSpPr>
          <p:cNvPr id="118804" name="Text Box 20">
            <a:extLst>
              <a:ext uri="{FF2B5EF4-FFF2-40B4-BE49-F238E27FC236}">
                <a16:creationId xmlns:a16="http://schemas.microsoft.com/office/drawing/2014/main" id="{DFA5C3A8-C016-4867-F5D6-A2ACFA93DCCB}"/>
              </a:ext>
            </a:extLst>
          </p:cNvPr>
          <p:cNvSpPr txBox="1">
            <a:spLocks noChangeArrowheads="1"/>
          </p:cNvSpPr>
          <p:nvPr userDrawn="1"/>
        </p:nvSpPr>
        <p:spPr bwMode="auto">
          <a:xfrm rot="16200000">
            <a:off x="-2930790" y="3582666"/>
            <a:ext cx="6329363" cy="230832"/>
          </a:xfrm>
          <a:prstGeom prst="rect">
            <a:avLst/>
          </a:prstGeom>
          <a:gradFill rotWithShape="0">
            <a:gsLst>
              <a:gs pos="0">
                <a:srgbClr val="999999"/>
              </a:gs>
              <a:gs pos="100000">
                <a:srgbClr val="999999">
                  <a:gamma/>
                  <a:shade val="46275"/>
                  <a:invGamma/>
                </a:srgbClr>
              </a:gs>
            </a:gsLst>
            <a:lin ang="5400000" scaled="1"/>
          </a:gradFill>
          <a:ln w="9525">
            <a:noFill/>
            <a:miter lim="800000"/>
            <a:headEnd/>
            <a:tailEnd/>
          </a:ln>
          <a:effectLst/>
        </p:spPr>
        <p:txBody>
          <a:bodyPr lIns="0" tIns="0">
            <a:spAutoFit/>
          </a:bodyPr>
          <a:lstStyle/>
          <a:p>
            <a:pPr algn="l">
              <a:defRPr/>
            </a:pPr>
            <a:r>
              <a:rPr lang="de-DE" sz="1200" b="1">
                <a:solidFill>
                  <a:schemeClr val="bg1"/>
                </a:solidFill>
                <a:latin typeface="Arial" charset="0"/>
              </a:rPr>
              <a:t>        </a:t>
            </a:r>
            <a:r>
              <a:rPr lang="en-US" sz="1200" b="1">
                <a:solidFill>
                  <a:schemeClr val="bg1"/>
                </a:solidFill>
                <a:latin typeface="Arial" charset="0"/>
                <a:cs typeface="Arial" charset="0"/>
              </a:rPr>
              <a:t>© ENGINEERING DIVISION, </a:t>
            </a:r>
            <a:r>
              <a:rPr lang="de-DE" sz="1200" b="1">
                <a:solidFill>
                  <a:schemeClr val="bg1"/>
                </a:solidFill>
                <a:latin typeface="Arial" charset="0"/>
              </a:rPr>
              <a:t>PENN STATE UNIVERSITY</a:t>
            </a:r>
          </a:p>
        </p:txBody>
      </p:sp>
    </p:spTree>
    <p:extLst>
      <p:ext uri="{BB962C8B-B14F-4D97-AF65-F5344CB8AC3E}">
        <p14:creationId xmlns:p14="http://schemas.microsoft.com/office/powerpoint/2010/main" val="33745619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strips dir="rd"/>
  </p:transition>
  <p:hf hdr="0" ftr="0" dt="0"/>
  <p:txStyles>
    <p:titleStyle>
      <a:lvl1pPr algn="ctr" rtl="0" eaLnBrk="0" fontAlgn="base" hangingPunct="0">
        <a:spcBef>
          <a:spcPct val="0"/>
        </a:spcBef>
        <a:spcAft>
          <a:spcPct val="0"/>
        </a:spcAft>
        <a:defRPr sz="2400" b="1">
          <a:solidFill>
            <a:srgbClr val="666666"/>
          </a:solidFill>
          <a:latin typeface="+mj-lt"/>
          <a:ea typeface="+mj-ea"/>
          <a:cs typeface="+mj-cs"/>
        </a:defRPr>
      </a:lvl1pPr>
      <a:lvl2pPr algn="ctr" rtl="0" eaLnBrk="0" fontAlgn="base" hangingPunct="0">
        <a:spcBef>
          <a:spcPct val="0"/>
        </a:spcBef>
        <a:spcAft>
          <a:spcPct val="0"/>
        </a:spcAft>
        <a:defRPr sz="2400" b="1">
          <a:solidFill>
            <a:srgbClr val="666666"/>
          </a:solidFill>
          <a:latin typeface="Arial Narrow" pitchFamily="34" charset="0"/>
        </a:defRPr>
      </a:lvl2pPr>
      <a:lvl3pPr algn="ctr" rtl="0" eaLnBrk="0" fontAlgn="base" hangingPunct="0">
        <a:spcBef>
          <a:spcPct val="0"/>
        </a:spcBef>
        <a:spcAft>
          <a:spcPct val="0"/>
        </a:spcAft>
        <a:defRPr sz="2400" b="1">
          <a:solidFill>
            <a:srgbClr val="666666"/>
          </a:solidFill>
          <a:latin typeface="Arial Narrow" pitchFamily="34" charset="0"/>
        </a:defRPr>
      </a:lvl3pPr>
      <a:lvl4pPr algn="ctr" rtl="0" eaLnBrk="0" fontAlgn="base" hangingPunct="0">
        <a:spcBef>
          <a:spcPct val="0"/>
        </a:spcBef>
        <a:spcAft>
          <a:spcPct val="0"/>
        </a:spcAft>
        <a:defRPr sz="2400" b="1">
          <a:solidFill>
            <a:srgbClr val="666666"/>
          </a:solidFill>
          <a:latin typeface="Arial Narrow" pitchFamily="34" charset="0"/>
        </a:defRPr>
      </a:lvl4pPr>
      <a:lvl5pPr algn="ctr" rtl="0" eaLnBrk="0" fontAlgn="base" hangingPunct="0">
        <a:spcBef>
          <a:spcPct val="0"/>
        </a:spcBef>
        <a:spcAft>
          <a:spcPct val="0"/>
        </a:spcAft>
        <a:defRPr sz="2400" b="1">
          <a:solidFill>
            <a:srgbClr val="666666"/>
          </a:solidFill>
          <a:latin typeface="Arial Narrow" pitchFamily="34" charset="0"/>
        </a:defRPr>
      </a:lvl5pPr>
      <a:lvl6pPr marL="457200" algn="ctr" rtl="0" eaLnBrk="0" fontAlgn="base" hangingPunct="0">
        <a:spcBef>
          <a:spcPct val="0"/>
        </a:spcBef>
        <a:spcAft>
          <a:spcPct val="0"/>
        </a:spcAft>
        <a:defRPr sz="2400" b="1">
          <a:solidFill>
            <a:srgbClr val="666666"/>
          </a:solidFill>
          <a:latin typeface="Arial Narrow" pitchFamily="34" charset="0"/>
        </a:defRPr>
      </a:lvl6pPr>
      <a:lvl7pPr marL="914400" algn="ctr" rtl="0" eaLnBrk="0" fontAlgn="base" hangingPunct="0">
        <a:spcBef>
          <a:spcPct val="0"/>
        </a:spcBef>
        <a:spcAft>
          <a:spcPct val="0"/>
        </a:spcAft>
        <a:defRPr sz="2400" b="1">
          <a:solidFill>
            <a:srgbClr val="666666"/>
          </a:solidFill>
          <a:latin typeface="Arial Narrow" pitchFamily="34" charset="0"/>
        </a:defRPr>
      </a:lvl7pPr>
      <a:lvl8pPr marL="1371600" algn="ctr" rtl="0" eaLnBrk="0" fontAlgn="base" hangingPunct="0">
        <a:spcBef>
          <a:spcPct val="0"/>
        </a:spcBef>
        <a:spcAft>
          <a:spcPct val="0"/>
        </a:spcAft>
        <a:defRPr sz="2400" b="1">
          <a:solidFill>
            <a:srgbClr val="666666"/>
          </a:solidFill>
          <a:latin typeface="Arial Narrow" pitchFamily="34" charset="0"/>
        </a:defRPr>
      </a:lvl8pPr>
      <a:lvl9pPr marL="1828800" algn="ctr" rtl="0" eaLnBrk="0" fontAlgn="base" hangingPunct="0">
        <a:spcBef>
          <a:spcPct val="0"/>
        </a:spcBef>
        <a:spcAft>
          <a:spcPct val="0"/>
        </a:spcAft>
        <a:defRPr sz="2400" b="1">
          <a:solidFill>
            <a:srgbClr val="666666"/>
          </a:solidFill>
          <a:latin typeface="Arial Narrow" pitchFamily="34" charset="0"/>
        </a:defRPr>
      </a:lvl9pPr>
    </p:titleStyle>
    <p:bodyStyle>
      <a:lvl1pPr marL="190500" indent="-190500" algn="l" rtl="0" eaLnBrk="0" fontAlgn="base" hangingPunct="0">
        <a:spcBef>
          <a:spcPct val="15000"/>
        </a:spcBef>
        <a:spcAft>
          <a:spcPct val="0"/>
        </a:spcAft>
        <a:buSzPct val="70000"/>
        <a:buFont typeface="Wingdings" panose="05000000000000000000" pitchFamily="2" charset="2"/>
        <a:buChar char="q"/>
        <a:defRPr>
          <a:solidFill>
            <a:schemeClr val="tx1"/>
          </a:solidFill>
          <a:latin typeface="+mn-lt"/>
          <a:ea typeface="+mn-ea"/>
          <a:cs typeface="+mn-cs"/>
        </a:defRPr>
      </a:lvl1pPr>
      <a:lvl2pPr marL="571500" indent="-190500" algn="l" rtl="0" eaLnBrk="0" fontAlgn="base" hangingPunct="0">
        <a:spcBef>
          <a:spcPct val="0"/>
        </a:spcBef>
        <a:spcAft>
          <a:spcPts val="400"/>
        </a:spcAft>
        <a:buSzPct val="70000"/>
        <a:buFont typeface="Marlett" pitchFamily="2" charset="2"/>
        <a:buChar char="i"/>
        <a:defRPr sz="1600">
          <a:solidFill>
            <a:schemeClr val="tx1"/>
          </a:solidFill>
          <a:latin typeface="+mn-lt"/>
        </a:defRPr>
      </a:lvl2pPr>
      <a:lvl3pPr marL="952500" indent="-190500" algn="l" rtl="0" eaLnBrk="0" fontAlgn="base" hangingPunct="0">
        <a:lnSpc>
          <a:spcPct val="110000"/>
        </a:lnSpc>
        <a:spcBef>
          <a:spcPct val="0"/>
        </a:spcBef>
        <a:spcAft>
          <a:spcPts val="400"/>
        </a:spcAft>
        <a:buSzPct val="70000"/>
        <a:buFont typeface="Marlett" pitchFamily="2" charset="2"/>
        <a:buChar char="i"/>
        <a:defRPr sz="1400">
          <a:solidFill>
            <a:schemeClr val="tx1"/>
          </a:solidFill>
          <a:latin typeface="+mn-lt"/>
        </a:defRPr>
      </a:lvl3pPr>
      <a:lvl4pPr marL="1333500" indent="-190500" algn="l" rtl="0" eaLnBrk="0" fontAlgn="base" hangingPunct="0">
        <a:lnSpc>
          <a:spcPct val="150000"/>
        </a:lnSpc>
        <a:spcBef>
          <a:spcPct val="0"/>
        </a:spcBef>
        <a:spcAft>
          <a:spcPts val="400"/>
        </a:spcAft>
        <a:buSzPct val="70000"/>
        <a:buFont typeface="Marlett" pitchFamily="2" charset="2"/>
        <a:buChar char="i"/>
        <a:defRPr sz="1200">
          <a:solidFill>
            <a:schemeClr val="tx1"/>
          </a:solidFill>
          <a:latin typeface="+mn-lt"/>
        </a:defRPr>
      </a:lvl4pPr>
      <a:lvl5pPr marL="17145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5pPr>
      <a:lvl6pPr marL="21717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6pPr>
      <a:lvl7pPr marL="26289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7pPr>
      <a:lvl8pPr marL="30861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8pPr>
      <a:lvl9pPr marL="35433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8B3F41A-BBB1-4D5B-B4E1-5EA02F485917}" type="datetime1">
              <a:rPr lang="en-US" smtClean="0"/>
              <a:t>2/12/2025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632827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Lecture 8: Design Principles II</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
        <p:nvSpPr>
          <p:cNvPr id="2" name="Slide Number Placeholder 1">
            <a:extLst>
              <a:ext uri="{FF2B5EF4-FFF2-40B4-BE49-F238E27FC236}">
                <a16:creationId xmlns:a16="http://schemas.microsoft.com/office/drawing/2014/main" id="{8D3A1EA5-3A5A-E904-971A-35508953B16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2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921" name="Rectangle 389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15" name="Rectangle 2">
            <a:extLst>
              <a:ext uri="{FF2B5EF4-FFF2-40B4-BE49-F238E27FC236}">
                <a16:creationId xmlns:a16="http://schemas.microsoft.com/office/drawing/2014/main" id="{F7F3A7C2-6E14-BDE5-7FB6-E9B6CE8F1419}"/>
              </a:ext>
            </a:extLst>
          </p:cNvPr>
          <p:cNvSpPr>
            <a:spLocks noGrp="1" noChangeArrowheads="1"/>
          </p:cNvSpPr>
          <p:nvPr>
            <p:ph type="title"/>
          </p:nvPr>
        </p:nvSpPr>
        <p:spPr>
          <a:xfrm>
            <a:off x="838200" y="365125"/>
            <a:ext cx="10515600" cy="1325563"/>
          </a:xfrm>
        </p:spPr>
        <p:txBody>
          <a:bodyPr>
            <a:normAutofit/>
          </a:bodyPr>
          <a:lstStyle/>
          <a:p>
            <a:r>
              <a:rPr lang="en-US" altLang="en-US" sz="5400" dirty="0"/>
              <a:t>Controller</a:t>
            </a:r>
          </a:p>
        </p:txBody>
      </p:sp>
      <p:sp>
        <p:nvSpPr>
          <p:cNvPr id="389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16" name="Rectangle 3">
            <a:extLst>
              <a:ext uri="{FF2B5EF4-FFF2-40B4-BE49-F238E27FC236}">
                <a16:creationId xmlns:a16="http://schemas.microsoft.com/office/drawing/2014/main" id="{97272BD8-9A39-5253-925C-5F6CD29F7BB6}"/>
              </a:ext>
            </a:extLst>
          </p:cNvPr>
          <p:cNvSpPr>
            <a:spLocks noGrp="1" noChangeArrowheads="1"/>
          </p:cNvSpPr>
          <p:nvPr>
            <p:ph type="body" idx="1"/>
          </p:nvPr>
        </p:nvSpPr>
        <p:spPr>
          <a:xfrm>
            <a:off x="295835" y="1929384"/>
            <a:ext cx="11766177" cy="4251960"/>
          </a:xfrm>
        </p:spPr>
        <p:txBody>
          <a:bodyPr>
            <a:noAutofit/>
          </a:bodyPr>
          <a:lstStyle/>
          <a:p>
            <a:pPr marL="342900" indent="-342900"/>
            <a:r>
              <a:rPr lang="en-US" altLang="en-US" sz="4000" dirty="0"/>
              <a:t>Consequences:</a:t>
            </a:r>
          </a:p>
          <a:p>
            <a:pPr marL="742950" lvl="1" indent="-285750"/>
            <a:r>
              <a:rPr lang="en-US" altLang="en-US" sz="4000" dirty="0"/>
              <a:t>Increased potential for reusable components </a:t>
            </a:r>
          </a:p>
          <a:p>
            <a:pPr marL="457200" lvl="1" indent="0">
              <a:buNone/>
            </a:pPr>
            <a:endParaRPr lang="en-US" altLang="en-US" sz="4000" dirty="0"/>
          </a:p>
          <a:p>
            <a:pPr marL="742950" lvl="1" indent="-285750"/>
            <a:r>
              <a:rPr lang="en-US" altLang="en-US" sz="4000" dirty="0"/>
              <a:t>Allows reasoning about the state of the use case</a:t>
            </a:r>
          </a:p>
          <a:p>
            <a:pPr marL="457200" lvl="1" indent="0">
              <a:buNone/>
            </a:pPr>
            <a:endParaRPr lang="en-US" altLang="en-US" sz="4000" dirty="0"/>
          </a:p>
          <a:p>
            <a:pPr lvl="2"/>
            <a:r>
              <a:rPr lang="en-US" altLang="en-US" sz="4000" dirty="0"/>
              <a:t>if </a:t>
            </a:r>
            <a:r>
              <a:rPr lang="en-US" altLang="en-US" sz="4000" i="1" dirty="0" err="1"/>
              <a:t>UseCaseHandler</a:t>
            </a:r>
            <a:r>
              <a:rPr lang="en-US" altLang="en-US" sz="4000" dirty="0"/>
              <a:t> used for all system events pertaining to that use case, it’s possible to ensure system operations occur in legal sequence.</a:t>
            </a:r>
          </a:p>
        </p:txBody>
      </p:sp>
      <p:sp>
        <p:nvSpPr>
          <p:cNvPr id="38914" name="Slide Number Placeholder 3">
            <a:extLst>
              <a:ext uri="{FF2B5EF4-FFF2-40B4-BE49-F238E27FC236}">
                <a16:creationId xmlns:a16="http://schemas.microsoft.com/office/drawing/2014/main" id="{03F5C140-1115-18E0-5538-8F9F22A8C6F4}"/>
              </a:ext>
            </a:extLst>
          </p:cNvPr>
          <p:cNvSpPr>
            <a:spLocks noGrp="1"/>
          </p:cNvSpPr>
          <p:nvPr>
            <p:ph type="sldNum" sz="quarter" idx="10"/>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fld id="{2EC746DB-D230-4183-AD5A-D8A05F9E15DF}" type="slidenum">
              <a:rPr kumimoji="0" lang="de-DE" altLang="en-US" sz="19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10</a:t>
            </a:fld>
            <a:endParaRPr kumimoji="0" lang="de-DE" altLang="en-US" sz="19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56184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331AB-F875-F226-06E9-548149E673CB}"/>
              </a:ext>
            </a:extLst>
          </p:cNvPr>
          <p:cNvPicPr>
            <a:picLocks noChangeAspect="1"/>
          </p:cNvPicPr>
          <p:nvPr/>
        </p:nvPicPr>
        <p:blipFill>
          <a:blip r:embed="rId2"/>
          <a:stretch>
            <a:fillRect/>
          </a:stretch>
        </p:blipFill>
        <p:spPr>
          <a:xfrm>
            <a:off x="643467" y="839047"/>
            <a:ext cx="10905066" cy="5179904"/>
          </a:xfrm>
          <a:prstGeom prst="rect">
            <a:avLst/>
          </a:prstGeom>
        </p:spPr>
      </p:pic>
    </p:spTree>
    <p:extLst>
      <p:ext uri="{BB962C8B-B14F-4D97-AF65-F5344CB8AC3E}">
        <p14:creationId xmlns:p14="http://schemas.microsoft.com/office/powerpoint/2010/main" val="118428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65153-A86A-9FA1-604E-C1846BF2917B}"/>
              </a:ext>
            </a:extLst>
          </p:cNvPr>
          <p:cNvSpPr>
            <a:spLocks noGrp="1"/>
          </p:cNvSpPr>
          <p:nvPr>
            <p:ph type="title"/>
          </p:nvPr>
        </p:nvSpPr>
        <p:spPr>
          <a:xfrm>
            <a:off x="982639" y="1012536"/>
            <a:ext cx="4613300" cy="3163224"/>
          </a:xfrm>
        </p:spPr>
        <p:txBody>
          <a:bodyPr vert="horz" lIns="91440" tIns="45720" rIns="91440" bIns="45720" rtlCol="0" anchor="t">
            <a:normAutofit/>
          </a:bodyPr>
          <a:lstStyle/>
          <a:p>
            <a:r>
              <a:rPr lang="en-US" sz="4800"/>
              <a:t>LOW COUPLING AND HIGH COHESION</a:t>
            </a:r>
          </a:p>
        </p:txBody>
      </p:sp>
      <p:sp>
        <p:nvSpPr>
          <p:cNvPr id="19" name="Rectangle 1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etal dumbell">
            <a:extLst>
              <a:ext uri="{FF2B5EF4-FFF2-40B4-BE49-F238E27FC236}">
                <a16:creationId xmlns:a16="http://schemas.microsoft.com/office/drawing/2014/main" id="{18F31A65-FF7F-2299-75EC-A422C9D0A957}"/>
              </a:ext>
            </a:extLst>
          </p:cNvPr>
          <p:cNvPicPr>
            <a:picLocks noChangeAspect="1"/>
          </p:cNvPicPr>
          <p:nvPr/>
        </p:nvPicPr>
        <p:blipFill rotWithShape="1">
          <a:blip r:embed="rId2"/>
          <a:srcRect l="2000" r="-1"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253460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6" name="Rectangle 2458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8" name="Rectangle 2458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0" name="Rectangle 2458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2" name="Rectangle 2459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94" name="Freeform: Shape 2459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596" name="Rectangle 2459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9" name="Rectangle 2">
            <a:extLst>
              <a:ext uri="{FF2B5EF4-FFF2-40B4-BE49-F238E27FC236}">
                <a16:creationId xmlns:a16="http://schemas.microsoft.com/office/drawing/2014/main" id="{E604864A-04D2-CDFE-E664-D25065D022FF}"/>
              </a:ext>
            </a:extLst>
          </p:cNvPr>
          <p:cNvSpPr>
            <a:spLocks noGrp="1" noChangeArrowheads="1"/>
          </p:cNvSpPr>
          <p:nvPr>
            <p:ph type="title"/>
          </p:nvPr>
        </p:nvSpPr>
        <p:spPr>
          <a:xfrm>
            <a:off x="586478" y="1683756"/>
            <a:ext cx="3115265" cy="2396359"/>
          </a:xfrm>
        </p:spPr>
        <p:txBody>
          <a:bodyPr anchor="b">
            <a:normAutofit/>
          </a:bodyPr>
          <a:lstStyle/>
          <a:p>
            <a:pPr algn="r"/>
            <a:r>
              <a:rPr lang="en-US" altLang="en-US" sz="4000">
                <a:solidFill>
                  <a:srgbClr val="FFFFFF"/>
                </a:solidFill>
              </a:rPr>
              <a:t>Low Coupling</a:t>
            </a:r>
          </a:p>
        </p:txBody>
      </p:sp>
      <p:sp>
        <p:nvSpPr>
          <p:cNvPr id="24578" name="Slide Number Placeholder 3">
            <a:extLst>
              <a:ext uri="{FF2B5EF4-FFF2-40B4-BE49-F238E27FC236}">
                <a16:creationId xmlns:a16="http://schemas.microsoft.com/office/drawing/2014/main" id="{178F1A58-6235-A069-AD84-AE81719E7106}"/>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6DA71021-2A4B-4851-B16E-10BA56A5AB2C}" type="slidenum">
              <a:rPr lang="de-DE" altLang="en-US" sz="1100">
                <a:solidFill>
                  <a:schemeClr val="tx1">
                    <a:lumMod val="50000"/>
                    <a:lumOff val="50000"/>
                  </a:schemeClr>
                </a:solidFill>
              </a:rPr>
              <a:pPr>
                <a:spcAft>
                  <a:spcPts val="600"/>
                </a:spcAft>
              </a:pPr>
              <a:t>13</a:t>
            </a:fld>
            <a:endParaRPr lang="de-DE" altLang="en-US" sz="1100">
              <a:solidFill>
                <a:schemeClr val="tx1">
                  <a:lumMod val="50000"/>
                  <a:lumOff val="50000"/>
                </a:schemeClr>
              </a:solidFill>
            </a:endParaRPr>
          </a:p>
        </p:txBody>
      </p:sp>
      <p:graphicFrame>
        <p:nvGraphicFramePr>
          <p:cNvPr id="24582" name="Rectangle 3">
            <a:extLst>
              <a:ext uri="{FF2B5EF4-FFF2-40B4-BE49-F238E27FC236}">
                <a16:creationId xmlns:a16="http://schemas.microsoft.com/office/drawing/2014/main" id="{E4F5C132-BC92-EEE5-ABFE-602D4C908141}"/>
              </a:ext>
            </a:extLst>
          </p:cNvPr>
          <p:cNvGraphicFramePr/>
          <p:nvPr>
            <p:extLst>
              <p:ext uri="{D42A27DB-BD31-4B8C-83A1-F6EECF244321}">
                <p14:modId xmlns:p14="http://schemas.microsoft.com/office/powerpoint/2010/main" val="81511256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837E77CE-7EE4-CE8D-AB3C-C122D8D281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B0681D29-28F1-483D-8C4D-1C9A845C2413}" type="slidenum">
              <a:rPr lang="de-DE" altLang="en-US" sz="1000"/>
              <a:pPr/>
              <a:t>14</a:t>
            </a:fld>
            <a:endParaRPr lang="de-DE" altLang="en-US" sz="1000"/>
          </a:p>
        </p:txBody>
      </p:sp>
      <p:sp>
        <p:nvSpPr>
          <p:cNvPr id="25603" name="Rectangle 2">
            <a:extLst>
              <a:ext uri="{FF2B5EF4-FFF2-40B4-BE49-F238E27FC236}">
                <a16:creationId xmlns:a16="http://schemas.microsoft.com/office/drawing/2014/main" id="{8AAA226D-7DE1-B3AF-788B-E51396F152FB}"/>
              </a:ext>
            </a:extLst>
          </p:cNvPr>
          <p:cNvSpPr>
            <a:spLocks noGrp="1" noChangeArrowheads="1"/>
          </p:cNvSpPr>
          <p:nvPr>
            <p:ph type="title"/>
          </p:nvPr>
        </p:nvSpPr>
        <p:spPr/>
        <p:txBody>
          <a:bodyPr/>
          <a:lstStyle/>
          <a:p>
            <a:r>
              <a:rPr lang="en-US" altLang="en-US"/>
              <a:t>Low-Coupling – Example…</a:t>
            </a:r>
          </a:p>
        </p:txBody>
      </p:sp>
      <p:sp>
        <p:nvSpPr>
          <p:cNvPr id="25604" name="Rectangle 3">
            <a:extLst>
              <a:ext uri="{FF2B5EF4-FFF2-40B4-BE49-F238E27FC236}">
                <a16:creationId xmlns:a16="http://schemas.microsoft.com/office/drawing/2014/main" id="{D86C71E6-53C7-1D8E-7F4D-40091E5622BC}"/>
              </a:ext>
            </a:extLst>
          </p:cNvPr>
          <p:cNvSpPr>
            <a:spLocks noGrp="1" noChangeArrowheads="1"/>
          </p:cNvSpPr>
          <p:nvPr>
            <p:ph type="body" idx="1"/>
          </p:nvPr>
        </p:nvSpPr>
        <p:spPr/>
        <p:txBody>
          <a:bodyPr/>
          <a:lstStyle/>
          <a:p>
            <a:pPr marL="342900" indent="-342900"/>
            <a:r>
              <a:rPr lang="en-US" altLang="en-US"/>
              <a:t>In POS app, need to create </a:t>
            </a:r>
            <a:r>
              <a:rPr lang="en-US" altLang="en-US" i="1"/>
              <a:t>Payment</a:t>
            </a:r>
            <a:r>
              <a:rPr lang="en-US" altLang="en-US"/>
              <a:t> instance and associate it with </a:t>
            </a:r>
            <a:r>
              <a:rPr lang="en-US" altLang="en-US" i="1"/>
              <a:t>Sale</a:t>
            </a:r>
            <a:r>
              <a:rPr lang="en-US" altLang="en-US"/>
              <a:t>.</a:t>
            </a:r>
          </a:p>
          <a:p>
            <a:pPr marL="342900" indent="-342900"/>
            <a:r>
              <a:rPr lang="en-US" altLang="en-US"/>
              <a:t>What class should be responsible for this?</a:t>
            </a:r>
          </a:p>
          <a:p>
            <a:pPr marL="342900" indent="-342900"/>
            <a:endParaRPr lang="en-US" altLang="en-US"/>
          </a:p>
          <a:p>
            <a:pPr marL="342900" indent="-342900"/>
            <a:endParaRPr lang="en-US" altLang="en-US"/>
          </a:p>
          <a:p>
            <a:pPr marL="342900" indent="-342900"/>
            <a:endParaRPr lang="en-US" altLang="en-US"/>
          </a:p>
          <a:p>
            <a:pPr marL="342900" indent="-342900"/>
            <a:r>
              <a:rPr lang="en-US" altLang="en-US"/>
              <a:t>Two choices: </a:t>
            </a:r>
          </a:p>
          <a:p>
            <a:pPr marL="742950" lvl="1" indent="-285750"/>
            <a:r>
              <a:rPr lang="en-US" altLang="en-US" i="1"/>
              <a:t>Register </a:t>
            </a:r>
            <a:r>
              <a:rPr lang="en-US" altLang="en-US"/>
              <a:t>records </a:t>
            </a:r>
            <a:r>
              <a:rPr lang="en-US" altLang="en-US" i="1"/>
              <a:t>Payment</a:t>
            </a:r>
            <a:r>
              <a:rPr lang="en-US" altLang="en-US"/>
              <a:t> so it is a candidate</a:t>
            </a:r>
          </a:p>
          <a:p>
            <a:pPr marL="742950" lvl="1" indent="-285750"/>
            <a:r>
              <a:rPr lang="en-US" altLang="en-US"/>
              <a:t>Payments are associated with Sales so </a:t>
            </a:r>
            <a:r>
              <a:rPr lang="en-US" altLang="en-US" i="1"/>
              <a:t>Sale</a:t>
            </a:r>
            <a:r>
              <a:rPr lang="en-US" altLang="en-US"/>
              <a:t> is a candidate</a:t>
            </a:r>
          </a:p>
        </p:txBody>
      </p:sp>
      <p:grpSp>
        <p:nvGrpSpPr>
          <p:cNvPr id="25605" name="Group 7">
            <a:extLst>
              <a:ext uri="{FF2B5EF4-FFF2-40B4-BE49-F238E27FC236}">
                <a16:creationId xmlns:a16="http://schemas.microsoft.com/office/drawing/2014/main" id="{03EF199F-A761-6811-153C-BDF0D3E795B1}"/>
              </a:ext>
            </a:extLst>
          </p:cNvPr>
          <p:cNvGrpSpPr>
            <a:grpSpLocks noChangeAspect="1"/>
          </p:cNvGrpSpPr>
          <p:nvPr/>
        </p:nvGrpSpPr>
        <p:grpSpPr bwMode="auto">
          <a:xfrm>
            <a:off x="4114800" y="3581400"/>
            <a:ext cx="4387850" cy="393700"/>
            <a:chOff x="1632" y="2256"/>
            <a:chExt cx="2764" cy="248"/>
          </a:xfrm>
        </p:grpSpPr>
        <p:sp>
          <p:nvSpPr>
            <p:cNvPr id="25606" name="AutoShape 6">
              <a:extLst>
                <a:ext uri="{FF2B5EF4-FFF2-40B4-BE49-F238E27FC236}">
                  <a16:creationId xmlns:a16="http://schemas.microsoft.com/office/drawing/2014/main" id="{0DC030C7-6F3F-8349-5D96-AD6C57881660}"/>
                </a:ext>
              </a:extLst>
            </p:cNvPr>
            <p:cNvSpPr>
              <a:spLocks noChangeAspect="1" noChangeArrowheads="1" noTextEdit="1"/>
            </p:cNvSpPr>
            <p:nvPr/>
          </p:nvSpPr>
          <p:spPr bwMode="auto">
            <a:xfrm>
              <a:off x="1632" y="2256"/>
              <a:ext cx="2764"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7" name="Rectangle 8">
              <a:extLst>
                <a:ext uri="{FF2B5EF4-FFF2-40B4-BE49-F238E27FC236}">
                  <a16:creationId xmlns:a16="http://schemas.microsoft.com/office/drawing/2014/main" id="{904FD5F3-D797-F83A-D6DA-C07479ED7EA5}"/>
                </a:ext>
              </a:extLst>
            </p:cNvPr>
            <p:cNvSpPr>
              <a:spLocks noChangeArrowheads="1"/>
            </p:cNvSpPr>
            <p:nvPr/>
          </p:nvSpPr>
          <p:spPr bwMode="auto">
            <a:xfrm>
              <a:off x="1647" y="2271"/>
              <a:ext cx="707" cy="218"/>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5608" name="Rectangle 9">
              <a:extLst>
                <a:ext uri="{FF2B5EF4-FFF2-40B4-BE49-F238E27FC236}">
                  <a16:creationId xmlns:a16="http://schemas.microsoft.com/office/drawing/2014/main" id="{9200118D-6C12-9F74-16BC-DC8841CF6AF1}"/>
                </a:ext>
              </a:extLst>
            </p:cNvPr>
            <p:cNvSpPr>
              <a:spLocks noChangeArrowheads="1"/>
            </p:cNvSpPr>
            <p:nvPr/>
          </p:nvSpPr>
          <p:spPr bwMode="auto">
            <a:xfrm>
              <a:off x="1846" y="2322"/>
              <a:ext cx="31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Payment</a:t>
              </a:r>
              <a:endParaRPr lang="en-US" altLang="en-US"/>
            </a:p>
          </p:txBody>
        </p:sp>
        <p:sp>
          <p:nvSpPr>
            <p:cNvPr id="25609" name="Rectangle 10">
              <a:extLst>
                <a:ext uri="{FF2B5EF4-FFF2-40B4-BE49-F238E27FC236}">
                  <a16:creationId xmlns:a16="http://schemas.microsoft.com/office/drawing/2014/main" id="{C4130A40-37E8-A980-4ACB-5E3B117656BD}"/>
                </a:ext>
              </a:extLst>
            </p:cNvPr>
            <p:cNvSpPr>
              <a:spLocks noChangeArrowheads="1"/>
            </p:cNvSpPr>
            <p:nvPr/>
          </p:nvSpPr>
          <p:spPr bwMode="auto">
            <a:xfrm>
              <a:off x="2664" y="2271"/>
              <a:ext cx="707" cy="218"/>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5610" name="Rectangle 11">
              <a:extLst>
                <a:ext uri="{FF2B5EF4-FFF2-40B4-BE49-F238E27FC236}">
                  <a16:creationId xmlns:a16="http://schemas.microsoft.com/office/drawing/2014/main" id="{B594F470-E371-5518-37B7-0EA39673EC23}"/>
                </a:ext>
              </a:extLst>
            </p:cNvPr>
            <p:cNvSpPr>
              <a:spLocks noChangeArrowheads="1"/>
            </p:cNvSpPr>
            <p:nvPr/>
          </p:nvSpPr>
          <p:spPr bwMode="auto">
            <a:xfrm>
              <a:off x="2914" y="2322"/>
              <a:ext cx="29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200">
                  <a:solidFill>
                    <a:srgbClr val="080808"/>
                  </a:solidFill>
                </a:rPr>
                <a:t>Register</a:t>
              </a:r>
            </a:p>
          </p:txBody>
        </p:sp>
        <p:sp>
          <p:nvSpPr>
            <p:cNvPr id="25611" name="Rectangle 12">
              <a:extLst>
                <a:ext uri="{FF2B5EF4-FFF2-40B4-BE49-F238E27FC236}">
                  <a16:creationId xmlns:a16="http://schemas.microsoft.com/office/drawing/2014/main" id="{FBE2E1AF-7C63-7F3E-1CDD-862532E6663D}"/>
                </a:ext>
              </a:extLst>
            </p:cNvPr>
            <p:cNvSpPr>
              <a:spLocks noChangeArrowheads="1"/>
            </p:cNvSpPr>
            <p:nvPr/>
          </p:nvSpPr>
          <p:spPr bwMode="auto">
            <a:xfrm>
              <a:off x="3681" y="2271"/>
              <a:ext cx="708" cy="218"/>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5612" name="Rectangle 13">
              <a:extLst>
                <a:ext uri="{FF2B5EF4-FFF2-40B4-BE49-F238E27FC236}">
                  <a16:creationId xmlns:a16="http://schemas.microsoft.com/office/drawing/2014/main" id="{44760C61-84AE-3861-0DBD-E1046ADFDCBC}"/>
                </a:ext>
              </a:extLst>
            </p:cNvPr>
            <p:cNvSpPr>
              <a:spLocks noChangeArrowheads="1"/>
            </p:cNvSpPr>
            <p:nvPr/>
          </p:nvSpPr>
          <p:spPr bwMode="auto">
            <a:xfrm>
              <a:off x="3954" y="2322"/>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Sale</a:t>
              </a:r>
              <a:endParaRPr lang="en-US"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8">
            <a:extLst>
              <a:ext uri="{FF2B5EF4-FFF2-40B4-BE49-F238E27FC236}">
                <a16:creationId xmlns:a16="http://schemas.microsoft.com/office/drawing/2014/main" id="{A8E1D61A-B805-C5BD-5AE7-F1DF3AC96BCB}"/>
              </a:ext>
            </a:extLst>
          </p:cNvPr>
          <p:cNvGrpSpPr>
            <a:grpSpLocks noChangeAspect="1"/>
          </p:cNvGrpSpPr>
          <p:nvPr/>
        </p:nvGrpSpPr>
        <p:grpSpPr bwMode="auto">
          <a:xfrm>
            <a:off x="4668839" y="2846389"/>
            <a:ext cx="5178425" cy="1393825"/>
            <a:chOff x="1966" y="1340"/>
            <a:chExt cx="3262" cy="878"/>
          </a:xfrm>
        </p:grpSpPr>
        <p:sp>
          <p:nvSpPr>
            <p:cNvPr id="26653" name="AutoShape 7">
              <a:extLst>
                <a:ext uri="{FF2B5EF4-FFF2-40B4-BE49-F238E27FC236}">
                  <a16:creationId xmlns:a16="http://schemas.microsoft.com/office/drawing/2014/main" id="{208D6B38-7536-EA01-BA13-BA2AD8D604D1}"/>
                </a:ext>
              </a:extLst>
            </p:cNvPr>
            <p:cNvSpPr>
              <a:spLocks noChangeAspect="1" noChangeArrowheads="1" noTextEdit="1"/>
            </p:cNvSpPr>
            <p:nvPr/>
          </p:nvSpPr>
          <p:spPr bwMode="auto">
            <a:xfrm>
              <a:off x="1966" y="1340"/>
              <a:ext cx="3219" cy="7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54" name="Rectangle 9">
              <a:extLst>
                <a:ext uri="{FF2B5EF4-FFF2-40B4-BE49-F238E27FC236}">
                  <a16:creationId xmlns:a16="http://schemas.microsoft.com/office/drawing/2014/main" id="{4B00E149-F1EA-7E68-6B3D-291FADE06524}"/>
                </a:ext>
              </a:extLst>
            </p:cNvPr>
            <p:cNvSpPr>
              <a:spLocks noChangeArrowheads="1"/>
            </p:cNvSpPr>
            <p:nvPr/>
          </p:nvSpPr>
          <p:spPr bwMode="auto">
            <a:xfrm>
              <a:off x="2897" y="1522"/>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55" name="Line 10">
              <a:extLst>
                <a:ext uri="{FF2B5EF4-FFF2-40B4-BE49-F238E27FC236}">
                  <a16:creationId xmlns:a16="http://schemas.microsoft.com/office/drawing/2014/main" id="{6F80A2C7-1DBB-C816-EB71-401672A072EC}"/>
                </a:ext>
              </a:extLst>
            </p:cNvPr>
            <p:cNvSpPr>
              <a:spLocks noChangeShapeType="1"/>
            </p:cNvSpPr>
            <p:nvPr/>
          </p:nvSpPr>
          <p:spPr bwMode="auto">
            <a:xfrm>
              <a:off x="3144" y="1672"/>
              <a:ext cx="224"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6" name="Rectangle 11">
              <a:extLst>
                <a:ext uri="{FF2B5EF4-FFF2-40B4-BE49-F238E27FC236}">
                  <a16:creationId xmlns:a16="http://schemas.microsoft.com/office/drawing/2014/main" id="{40B7DEFA-D125-15B6-895F-F2532029D2D9}"/>
                </a:ext>
              </a:extLst>
            </p:cNvPr>
            <p:cNvSpPr>
              <a:spLocks noChangeArrowheads="1"/>
            </p:cNvSpPr>
            <p:nvPr/>
          </p:nvSpPr>
          <p:spPr bwMode="auto">
            <a:xfrm>
              <a:off x="3132" y="1555"/>
              <a:ext cx="3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:Register</a:t>
              </a:r>
              <a:endParaRPr lang="en-US" altLang="en-US" dirty="0"/>
            </a:p>
          </p:txBody>
        </p:sp>
        <p:sp>
          <p:nvSpPr>
            <p:cNvPr id="26657" name="Rectangle 12">
              <a:extLst>
                <a:ext uri="{FF2B5EF4-FFF2-40B4-BE49-F238E27FC236}">
                  <a16:creationId xmlns:a16="http://schemas.microsoft.com/office/drawing/2014/main" id="{BEEC791F-CAB5-959C-3EB4-C2381E002B25}"/>
                </a:ext>
              </a:extLst>
            </p:cNvPr>
            <p:cNvSpPr>
              <a:spLocks noChangeArrowheads="1"/>
            </p:cNvSpPr>
            <p:nvPr/>
          </p:nvSpPr>
          <p:spPr bwMode="auto">
            <a:xfrm>
              <a:off x="4511" y="1522"/>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58" name="Line 13">
              <a:extLst>
                <a:ext uri="{FF2B5EF4-FFF2-40B4-BE49-F238E27FC236}">
                  <a16:creationId xmlns:a16="http://schemas.microsoft.com/office/drawing/2014/main" id="{030FBD5D-C70B-C85F-6FAE-F5DF34CE5AE3}"/>
                </a:ext>
              </a:extLst>
            </p:cNvPr>
            <p:cNvSpPr>
              <a:spLocks noChangeShapeType="1"/>
            </p:cNvSpPr>
            <p:nvPr/>
          </p:nvSpPr>
          <p:spPr bwMode="auto">
            <a:xfrm>
              <a:off x="4660" y="1672"/>
              <a:ext cx="418"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9" name="Rectangle 14">
              <a:extLst>
                <a:ext uri="{FF2B5EF4-FFF2-40B4-BE49-F238E27FC236}">
                  <a16:creationId xmlns:a16="http://schemas.microsoft.com/office/drawing/2014/main" id="{D6AB2E17-4BCB-6191-55BB-2B596AEDA11F}"/>
                </a:ext>
              </a:extLst>
            </p:cNvPr>
            <p:cNvSpPr>
              <a:spLocks noChangeArrowheads="1"/>
            </p:cNvSpPr>
            <p:nvPr/>
          </p:nvSpPr>
          <p:spPr bwMode="auto">
            <a:xfrm>
              <a:off x="4624" y="1546"/>
              <a:ext cx="4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p : Payment</a:t>
              </a:r>
              <a:endParaRPr lang="en-US" altLang="en-US" dirty="0"/>
            </a:p>
          </p:txBody>
        </p:sp>
        <p:sp>
          <p:nvSpPr>
            <p:cNvPr id="26660" name="Rectangle 15">
              <a:extLst>
                <a:ext uri="{FF2B5EF4-FFF2-40B4-BE49-F238E27FC236}">
                  <a16:creationId xmlns:a16="http://schemas.microsoft.com/office/drawing/2014/main" id="{102A9579-F095-01C8-D0F6-F4CA6A3A2FAB}"/>
                </a:ext>
              </a:extLst>
            </p:cNvPr>
            <p:cNvSpPr>
              <a:spLocks noChangeArrowheads="1"/>
            </p:cNvSpPr>
            <p:nvPr/>
          </p:nvSpPr>
          <p:spPr bwMode="auto">
            <a:xfrm>
              <a:off x="4511" y="1994"/>
              <a:ext cx="717" cy="224"/>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61" name="Line 16">
              <a:extLst>
                <a:ext uri="{FF2B5EF4-FFF2-40B4-BE49-F238E27FC236}">
                  <a16:creationId xmlns:a16="http://schemas.microsoft.com/office/drawing/2014/main" id="{779EBD4C-8181-67D3-A564-06D4A162A770}"/>
                </a:ext>
              </a:extLst>
            </p:cNvPr>
            <p:cNvSpPr>
              <a:spLocks noChangeShapeType="1"/>
            </p:cNvSpPr>
            <p:nvPr/>
          </p:nvSpPr>
          <p:spPr bwMode="auto">
            <a:xfrm>
              <a:off x="4779" y="2143"/>
              <a:ext cx="18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2" name="Rectangle 17">
              <a:extLst>
                <a:ext uri="{FF2B5EF4-FFF2-40B4-BE49-F238E27FC236}">
                  <a16:creationId xmlns:a16="http://schemas.microsoft.com/office/drawing/2014/main" id="{A9FB463B-C704-6FAB-73D1-1F073004BBA7}"/>
                </a:ext>
              </a:extLst>
            </p:cNvPr>
            <p:cNvSpPr>
              <a:spLocks noChangeArrowheads="1"/>
            </p:cNvSpPr>
            <p:nvPr/>
          </p:nvSpPr>
          <p:spPr bwMode="auto">
            <a:xfrm>
              <a:off x="4779" y="1996"/>
              <a:ext cx="18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:Sale</a:t>
              </a:r>
              <a:endParaRPr lang="en-US" altLang="en-US" dirty="0"/>
            </a:p>
          </p:txBody>
        </p:sp>
        <p:sp>
          <p:nvSpPr>
            <p:cNvPr id="26663" name="Line 18">
              <a:extLst>
                <a:ext uri="{FF2B5EF4-FFF2-40B4-BE49-F238E27FC236}">
                  <a16:creationId xmlns:a16="http://schemas.microsoft.com/office/drawing/2014/main" id="{EE8C37D4-7334-7776-7754-69FC04084C59}"/>
                </a:ext>
              </a:extLst>
            </p:cNvPr>
            <p:cNvSpPr>
              <a:spLocks noChangeShapeType="1"/>
            </p:cNvSpPr>
            <p:nvPr/>
          </p:nvSpPr>
          <p:spPr bwMode="auto">
            <a:xfrm>
              <a:off x="2031" y="1635"/>
              <a:ext cx="866"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4" name="Rectangle 19">
              <a:extLst>
                <a:ext uri="{FF2B5EF4-FFF2-40B4-BE49-F238E27FC236}">
                  <a16:creationId xmlns:a16="http://schemas.microsoft.com/office/drawing/2014/main" id="{5B228F9D-5557-1F1F-219F-6E181A2B77F9}"/>
                </a:ext>
              </a:extLst>
            </p:cNvPr>
            <p:cNvSpPr>
              <a:spLocks noChangeArrowheads="1"/>
            </p:cNvSpPr>
            <p:nvPr/>
          </p:nvSpPr>
          <p:spPr bwMode="auto">
            <a:xfrm>
              <a:off x="2210" y="1369"/>
              <a:ext cx="56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err="1">
                  <a:solidFill>
                    <a:srgbClr val="000000"/>
                  </a:solidFill>
                  <a:latin typeface="Helvetica" panose="020B0604020202020204" pitchFamily="34" charset="0"/>
                </a:rPr>
                <a:t>makePayment</a:t>
              </a:r>
              <a:r>
                <a:rPr lang="en-US" altLang="en-US" sz="1000" dirty="0">
                  <a:solidFill>
                    <a:srgbClr val="000000"/>
                  </a:solidFill>
                  <a:latin typeface="Helvetica" panose="020B0604020202020204" pitchFamily="34" charset="0"/>
                </a:rPr>
                <a:t>()</a:t>
              </a:r>
              <a:endParaRPr lang="en-US" altLang="en-US" dirty="0"/>
            </a:p>
          </p:txBody>
        </p:sp>
        <p:sp>
          <p:nvSpPr>
            <p:cNvPr id="26665" name="Line 20">
              <a:extLst>
                <a:ext uri="{FF2B5EF4-FFF2-40B4-BE49-F238E27FC236}">
                  <a16:creationId xmlns:a16="http://schemas.microsoft.com/office/drawing/2014/main" id="{7DE46E2C-A99F-92A8-C515-8F5D9616D868}"/>
                </a:ext>
              </a:extLst>
            </p:cNvPr>
            <p:cNvSpPr>
              <a:spLocks noChangeShapeType="1"/>
            </p:cNvSpPr>
            <p:nvPr/>
          </p:nvSpPr>
          <p:spPr bwMode="auto">
            <a:xfrm>
              <a:off x="3614" y="1635"/>
              <a:ext cx="897"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6" name="Rectangle 21">
              <a:extLst>
                <a:ext uri="{FF2B5EF4-FFF2-40B4-BE49-F238E27FC236}">
                  <a16:creationId xmlns:a16="http://schemas.microsoft.com/office/drawing/2014/main" id="{7B3C50F3-C61C-F980-91C4-28BE9D54F117}"/>
                </a:ext>
              </a:extLst>
            </p:cNvPr>
            <p:cNvSpPr>
              <a:spLocks noChangeArrowheads="1"/>
            </p:cNvSpPr>
            <p:nvPr/>
          </p:nvSpPr>
          <p:spPr bwMode="auto">
            <a:xfrm>
              <a:off x="3861" y="1473"/>
              <a:ext cx="3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1: create()</a:t>
              </a:r>
              <a:endParaRPr lang="en-US" altLang="en-US"/>
            </a:p>
          </p:txBody>
        </p:sp>
        <p:sp>
          <p:nvSpPr>
            <p:cNvPr id="26667" name="Freeform 22">
              <a:extLst>
                <a:ext uri="{FF2B5EF4-FFF2-40B4-BE49-F238E27FC236}">
                  <a16:creationId xmlns:a16="http://schemas.microsoft.com/office/drawing/2014/main" id="{751A0FC1-7B11-248B-5337-49F22BC67158}"/>
                </a:ext>
              </a:extLst>
            </p:cNvPr>
            <p:cNvSpPr>
              <a:spLocks/>
            </p:cNvSpPr>
            <p:nvPr/>
          </p:nvSpPr>
          <p:spPr bwMode="auto">
            <a:xfrm>
              <a:off x="3256" y="1747"/>
              <a:ext cx="1255" cy="359"/>
            </a:xfrm>
            <a:custGeom>
              <a:avLst/>
              <a:gdLst>
                <a:gd name="T0" fmla="*/ 0 w 1255"/>
                <a:gd name="T1" fmla="*/ 0 h 359"/>
                <a:gd name="T2" fmla="*/ 0 w 1255"/>
                <a:gd name="T3" fmla="*/ 359 h 359"/>
                <a:gd name="T4" fmla="*/ 1255 w 1255"/>
                <a:gd name="T5" fmla="*/ 359 h 359"/>
                <a:gd name="T6" fmla="*/ 0 60000 65536"/>
                <a:gd name="T7" fmla="*/ 0 60000 65536"/>
                <a:gd name="T8" fmla="*/ 0 60000 65536"/>
                <a:gd name="T9" fmla="*/ 0 w 1255"/>
                <a:gd name="T10" fmla="*/ 0 h 359"/>
                <a:gd name="T11" fmla="*/ 1255 w 1255"/>
                <a:gd name="T12" fmla="*/ 359 h 359"/>
              </a:gdLst>
              <a:ahLst/>
              <a:cxnLst>
                <a:cxn ang="T6">
                  <a:pos x="T0" y="T1"/>
                </a:cxn>
                <a:cxn ang="T7">
                  <a:pos x="T2" y="T3"/>
                </a:cxn>
                <a:cxn ang="T8">
                  <a:pos x="T4" y="T5"/>
                </a:cxn>
              </a:cxnLst>
              <a:rect l="T9" t="T10" r="T11" b="T12"/>
              <a:pathLst>
                <a:path w="1255" h="359">
                  <a:moveTo>
                    <a:pt x="0" y="0"/>
                  </a:moveTo>
                  <a:lnTo>
                    <a:pt x="0" y="359"/>
                  </a:lnTo>
                  <a:lnTo>
                    <a:pt x="1255" y="359"/>
                  </a:lnTo>
                </a:path>
              </a:pathLst>
            </a:custGeom>
            <a:noFill/>
            <a:ln w="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68" name="Rectangle 23">
              <a:extLst>
                <a:ext uri="{FF2B5EF4-FFF2-40B4-BE49-F238E27FC236}">
                  <a16:creationId xmlns:a16="http://schemas.microsoft.com/office/drawing/2014/main" id="{EE7A8D33-5F5B-7436-B34F-73594D50D01F}"/>
                </a:ext>
              </a:extLst>
            </p:cNvPr>
            <p:cNvSpPr>
              <a:spLocks noChangeArrowheads="1"/>
            </p:cNvSpPr>
            <p:nvPr/>
          </p:nvSpPr>
          <p:spPr bwMode="auto">
            <a:xfrm>
              <a:off x="3435" y="1900"/>
              <a:ext cx="63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2: addPayment(p)</a:t>
              </a:r>
              <a:endParaRPr lang="en-US" altLang="en-US"/>
            </a:p>
          </p:txBody>
        </p:sp>
        <p:sp>
          <p:nvSpPr>
            <p:cNvPr id="26669" name="Line 24">
              <a:extLst>
                <a:ext uri="{FF2B5EF4-FFF2-40B4-BE49-F238E27FC236}">
                  <a16:creationId xmlns:a16="http://schemas.microsoft.com/office/drawing/2014/main" id="{380FF402-9B81-26B0-C3DD-CEADB14D18FB}"/>
                </a:ext>
              </a:extLst>
            </p:cNvPr>
            <p:cNvSpPr>
              <a:spLocks noChangeShapeType="1"/>
            </p:cNvSpPr>
            <p:nvPr/>
          </p:nvSpPr>
          <p:spPr bwMode="auto">
            <a:xfrm>
              <a:off x="2449" y="1500"/>
              <a:ext cx="9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0" name="Freeform 25">
              <a:extLst>
                <a:ext uri="{FF2B5EF4-FFF2-40B4-BE49-F238E27FC236}">
                  <a16:creationId xmlns:a16="http://schemas.microsoft.com/office/drawing/2014/main" id="{28470CE9-3224-E6D2-AC9D-8F10B8623366}"/>
                </a:ext>
              </a:extLst>
            </p:cNvPr>
            <p:cNvSpPr>
              <a:spLocks/>
            </p:cNvSpPr>
            <p:nvPr/>
          </p:nvSpPr>
          <p:spPr bwMode="auto">
            <a:xfrm>
              <a:off x="2531" y="1485"/>
              <a:ext cx="53" cy="37"/>
            </a:xfrm>
            <a:custGeom>
              <a:avLst/>
              <a:gdLst>
                <a:gd name="T0" fmla="*/ 0 w 53"/>
                <a:gd name="T1" fmla="*/ 37 h 37"/>
                <a:gd name="T2" fmla="*/ 53 w 53"/>
                <a:gd name="T3" fmla="*/ 15 h 37"/>
                <a:gd name="T4" fmla="*/ 0 w 53"/>
                <a:gd name="T5" fmla="*/ 0 h 37"/>
                <a:gd name="T6" fmla="*/ 0 w 53"/>
                <a:gd name="T7" fmla="*/ 37 h 37"/>
                <a:gd name="T8" fmla="*/ 0 60000 65536"/>
                <a:gd name="T9" fmla="*/ 0 60000 65536"/>
                <a:gd name="T10" fmla="*/ 0 60000 65536"/>
                <a:gd name="T11" fmla="*/ 0 60000 65536"/>
                <a:gd name="T12" fmla="*/ 0 w 53"/>
                <a:gd name="T13" fmla="*/ 0 h 37"/>
                <a:gd name="T14" fmla="*/ 53 w 53"/>
                <a:gd name="T15" fmla="*/ 37 h 37"/>
              </a:gdLst>
              <a:ahLst/>
              <a:cxnLst>
                <a:cxn ang="T8">
                  <a:pos x="T0" y="T1"/>
                </a:cxn>
                <a:cxn ang="T9">
                  <a:pos x="T2" y="T3"/>
                </a:cxn>
                <a:cxn ang="T10">
                  <a:pos x="T4" y="T5"/>
                </a:cxn>
                <a:cxn ang="T11">
                  <a:pos x="T6" y="T7"/>
                </a:cxn>
              </a:cxnLst>
              <a:rect l="T12" t="T13" r="T14" b="T15"/>
              <a:pathLst>
                <a:path w="53" h="37">
                  <a:moveTo>
                    <a:pt x="0" y="37"/>
                  </a:moveTo>
                  <a:lnTo>
                    <a:pt x="53"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71" name="Line 26">
              <a:extLst>
                <a:ext uri="{FF2B5EF4-FFF2-40B4-BE49-F238E27FC236}">
                  <a16:creationId xmlns:a16="http://schemas.microsoft.com/office/drawing/2014/main" id="{CF6EAFAA-188D-482D-E3CB-04B48204B431}"/>
                </a:ext>
              </a:extLst>
            </p:cNvPr>
            <p:cNvSpPr>
              <a:spLocks noChangeShapeType="1"/>
            </p:cNvSpPr>
            <p:nvPr/>
          </p:nvSpPr>
          <p:spPr bwMode="auto">
            <a:xfrm>
              <a:off x="4242" y="1590"/>
              <a:ext cx="89"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2" name="Freeform 27">
              <a:extLst>
                <a:ext uri="{FF2B5EF4-FFF2-40B4-BE49-F238E27FC236}">
                  <a16:creationId xmlns:a16="http://schemas.microsoft.com/office/drawing/2014/main" id="{D9D3B1A9-8F6A-A92F-72F8-F7F8D56B47A7}"/>
                </a:ext>
              </a:extLst>
            </p:cNvPr>
            <p:cNvSpPr>
              <a:spLocks/>
            </p:cNvSpPr>
            <p:nvPr/>
          </p:nvSpPr>
          <p:spPr bwMode="auto">
            <a:xfrm>
              <a:off x="4324" y="1575"/>
              <a:ext cx="52" cy="37"/>
            </a:xfrm>
            <a:custGeom>
              <a:avLst/>
              <a:gdLst>
                <a:gd name="T0" fmla="*/ 0 w 52"/>
                <a:gd name="T1" fmla="*/ 37 h 37"/>
                <a:gd name="T2" fmla="*/ 52 w 52"/>
                <a:gd name="T3" fmla="*/ 15 h 37"/>
                <a:gd name="T4" fmla="*/ 0 w 52"/>
                <a:gd name="T5" fmla="*/ 0 h 37"/>
                <a:gd name="T6" fmla="*/ 0 w 52"/>
                <a:gd name="T7" fmla="*/ 37 h 37"/>
                <a:gd name="T8" fmla="*/ 0 60000 65536"/>
                <a:gd name="T9" fmla="*/ 0 60000 65536"/>
                <a:gd name="T10" fmla="*/ 0 60000 65536"/>
                <a:gd name="T11" fmla="*/ 0 60000 65536"/>
                <a:gd name="T12" fmla="*/ 0 w 52"/>
                <a:gd name="T13" fmla="*/ 0 h 37"/>
                <a:gd name="T14" fmla="*/ 52 w 52"/>
                <a:gd name="T15" fmla="*/ 37 h 37"/>
              </a:gdLst>
              <a:ahLst/>
              <a:cxnLst>
                <a:cxn ang="T8">
                  <a:pos x="T0" y="T1"/>
                </a:cxn>
                <a:cxn ang="T9">
                  <a:pos x="T2" y="T3"/>
                </a:cxn>
                <a:cxn ang="T10">
                  <a:pos x="T4" y="T5"/>
                </a:cxn>
                <a:cxn ang="T11">
                  <a:pos x="T6" y="T7"/>
                </a:cxn>
              </a:cxnLst>
              <a:rect l="T12" t="T13" r="T14" b="T15"/>
              <a:pathLst>
                <a:path w="52" h="37">
                  <a:moveTo>
                    <a:pt x="0" y="37"/>
                  </a:moveTo>
                  <a:lnTo>
                    <a:pt x="52"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73" name="Line 28">
              <a:extLst>
                <a:ext uri="{FF2B5EF4-FFF2-40B4-BE49-F238E27FC236}">
                  <a16:creationId xmlns:a16="http://schemas.microsoft.com/office/drawing/2014/main" id="{B64EAE5A-558A-6552-6642-E7065BA3B481}"/>
                </a:ext>
              </a:extLst>
            </p:cNvPr>
            <p:cNvSpPr>
              <a:spLocks noChangeShapeType="1"/>
            </p:cNvSpPr>
            <p:nvPr/>
          </p:nvSpPr>
          <p:spPr bwMode="auto">
            <a:xfrm>
              <a:off x="4107" y="2038"/>
              <a:ext cx="9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4" name="Freeform 29">
              <a:extLst>
                <a:ext uri="{FF2B5EF4-FFF2-40B4-BE49-F238E27FC236}">
                  <a16:creationId xmlns:a16="http://schemas.microsoft.com/office/drawing/2014/main" id="{C48C9150-0744-65F7-FDD5-37EF5CFF4248}"/>
                </a:ext>
              </a:extLst>
            </p:cNvPr>
            <p:cNvSpPr>
              <a:spLocks/>
            </p:cNvSpPr>
            <p:nvPr/>
          </p:nvSpPr>
          <p:spPr bwMode="auto">
            <a:xfrm>
              <a:off x="4189" y="2024"/>
              <a:ext cx="53" cy="37"/>
            </a:xfrm>
            <a:custGeom>
              <a:avLst/>
              <a:gdLst>
                <a:gd name="T0" fmla="*/ 0 w 53"/>
                <a:gd name="T1" fmla="*/ 37 h 37"/>
                <a:gd name="T2" fmla="*/ 53 w 53"/>
                <a:gd name="T3" fmla="*/ 14 h 37"/>
                <a:gd name="T4" fmla="*/ 0 w 53"/>
                <a:gd name="T5" fmla="*/ 0 h 37"/>
                <a:gd name="T6" fmla="*/ 0 w 53"/>
                <a:gd name="T7" fmla="*/ 37 h 37"/>
                <a:gd name="T8" fmla="*/ 0 60000 65536"/>
                <a:gd name="T9" fmla="*/ 0 60000 65536"/>
                <a:gd name="T10" fmla="*/ 0 60000 65536"/>
                <a:gd name="T11" fmla="*/ 0 60000 65536"/>
                <a:gd name="T12" fmla="*/ 0 w 53"/>
                <a:gd name="T13" fmla="*/ 0 h 37"/>
                <a:gd name="T14" fmla="*/ 53 w 53"/>
                <a:gd name="T15" fmla="*/ 37 h 37"/>
              </a:gdLst>
              <a:ahLst/>
              <a:cxnLst>
                <a:cxn ang="T8">
                  <a:pos x="T0" y="T1"/>
                </a:cxn>
                <a:cxn ang="T9">
                  <a:pos x="T2" y="T3"/>
                </a:cxn>
                <a:cxn ang="T10">
                  <a:pos x="T4" y="T5"/>
                </a:cxn>
                <a:cxn ang="T11">
                  <a:pos x="T6" y="T7"/>
                </a:cxn>
              </a:cxnLst>
              <a:rect l="T12" t="T13" r="T14" b="T15"/>
              <a:pathLst>
                <a:path w="53" h="37">
                  <a:moveTo>
                    <a:pt x="0" y="37"/>
                  </a:moveTo>
                  <a:lnTo>
                    <a:pt x="53" y="14"/>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grpSp>
      <p:sp>
        <p:nvSpPr>
          <p:cNvPr id="26627" name="Slide Number Placeholder 3">
            <a:extLst>
              <a:ext uri="{FF2B5EF4-FFF2-40B4-BE49-F238E27FC236}">
                <a16:creationId xmlns:a16="http://schemas.microsoft.com/office/drawing/2014/main" id="{EB429E45-0EA4-D21E-6127-A94D8C8472E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3DFC0067-8CF0-42EA-A6B9-1D0DE096FF61}" type="slidenum">
              <a:rPr lang="de-DE" altLang="en-US" sz="1000"/>
              <a:pPr/>
              <a:t>15</a:t>
            </a:fld>
            <a:endParaRPr lang="de-DE" altLang="en-US" sz="1000"/>
          </a:p>
        </p:txBody>
      </p:sp>
      <p:sp>
        <p:nvSpPr>
          <p:cNvPr id="26628" name="Rectangle 2">
            <a:extLst>
              <a:ext uri="{FF2B5EF4-FFF2-40B4-BE49-F238E27FC236}">
                <a16:creationId xmlns:a16="http://schemas.microsoft.com/office/drawing/2014/main" id="{7F88D991-5079-B350-7928-25A09B2FBD74}"/>
              </a:ext>
            </a:extLst>
          </p:cNvPr>
          <p:cNvSpPr>
            <a:spLocks noGrp="1" noChangeArrowheads="1"/>
          </p:cNvSpPr>
          <p:nvPr>
            <p:ph type="title"/>
          </p:nvPr>
        </p:nvSpPr>
        <p:spPr/>
        <p:txBody>
          <a:bodyPr/>
          <a:lstStyle/>
          <a:p>
            <a:r>
              <a:rPr lang="en-US" altLang="en-US"/>
              <a:t>…Low-Coupling – Example…</a:t>
            </a:r>
          </a:p>
        </p:txBody>
      </p:sp>
      <p:sp>
        <p:nvSpPr>
          <p:cNvPr id="26629" name="Rectangle 5">
            <a:extLst>
              <a:ext uri="{FF2B5EF4-FFF2-40B4-BE49-F238E27FC236}">
                <a16:creationId xmlns:a16="http://schemas.microsoft.com/office/drawing/2014/main" id="{03EDD40A-FB68-B078-FC81-4B4A9EDE7811}"/>
              </a:ext>
            </a:extLst>
          </p:cNvPr>
          <p:cNvSpPr>
            <a:spLocks noGrp="1" noChangeArrowheads="1"/>
          </p:cNvSpPr>
          <p:nvPr>
            <p:ph type="body" idx="1"/>
          </p:nvPr>
        </p:nvSpPr>
        <p:spPr>
          <a:xfrm>
            <a:off x="2362200" y="1908176"/>
            <a:ext cx="4237038" cy="4416425"/>
          </a:xfrm>
        </p:spPr>
        <p:txBody>
          <a:bodyPr>
            <a:normAutofit fontScale="92500" lnSpcReduction="10000"/>
          </a:bodyPr>
          <a:lstStyle/>
          <a:p>
            <a:pPr marL="342900" indent="-342900"/>
            <a:r>
              <a:rPr lang="en-US" altLang="en-US"/>
              <a:t>Which supports Low Coupling?</a:t>
            </a:r>
          </a:p>
          <a:p>
            <a:pPr marL="342900" indent="-342900"/>
            <a:endParaRPr lang="en-US" altLang="en-US"/>
          </a:p>
          <a:p>
            <a:pPr marL="342900" indent="-342900"/>
            <a:endParaRPr lang="en-US" altLang="en-US"/>
          </a:p>
          <a:p>
            <a:pPr marL="342900" indent="-342900">
              <a:buNone/>
            </a:pPr>
            <a:r>
              <a:rPr lang="en-US" altLang="en-US" sz="2400" i="1"/>
              <a:t>Register</a:t>
            </a:r>
            <a:r>
              <a:rPr lang="en-US" altLang="en-US" sz="2400"/>
              <a:t> creates </a:t>
            </a:r>
            <a:r>
              <a:rPr lang="en-US" altLang="en-US" sz="2400" i="1"/>
              <a:t>Payment</a:t>
            </a:r>
          </a:p>
          <a:p>
            <a:pPr marL="342900" indent="-342900">
              <a:buNone/>
            </a:pPr>
            <a:endParaRPr lang="en-US" altLang="en-US" sz="2400" i="1"/>
          </a:p>
          <a:p>
            <a:pPr marL="342900" indent="-342900">
              <a:buNone/>
            </a:pPr>
            <a:endParaRPr lang="en-US" altLang="en-US" sz="2400" i="1"/>
          </a:p>
          <a:p>
            <a:pPr marL="342900" indent="-342900">
              <a:buNone/>
            </a:pPr>
            <a:endParaRPr lang="en-US" altLang="en-US" sz="2400" i="1"/>
          </a:p>
          <a:p>
            <a:pPr marL="342900" indent="-342900">
              <a:buNone/>
            </a:pPr>
            <a:endParaRPr lang="en-US" altLang="en-US" sz="2400" i="1"/>
          </a:p>
          <a:p>
            <a:pPr marL="342900" indent="-342900">
              <a:buNone/>
            </a:pPr>
            <a:endParaRPr lang="en-US" altLang="en-US" sz="2400" i="1"/>
          </a:p>
          <a:p>
            <a:pPr marL="342900" indent="-342900">
              <a:buNone/>
            </a:pPr>
            <a:r>
              <a:rPr lang="en-US" altLang="en-US" sz="2400" i="1"/>
              <a:t>Sale </a:t>
            </a:r>
            <a:r>
              <a:rPr lang="en-US" altLang="en-US" sz="2400"/>
              <a:t>creates</a:t>
            </a:r>
            <a:r>
              <a:rPr lang="en-US" altLang="en-US" sz="2400" i="1"/>
              <a:t> Payment</a:t>
            </a:r>
          </a:p>
        </p:txBody>
      </p:sp>
      <p:grpSp>
        <p:nvGrpSpPr>
          <p:cNvPr id="26630" name="Group 32">
            <a:extLst>
              <a:ext uri="{FF2B5EF4-FFF2-40B4-BE49-F238E27FC236}">
                <a16:creationId xmlns:a16="http://schemas.microsoft.com/office/drawing/2014/main" id="{0437B33E-FC6A-8A82-DF20-CF789BC54404}"/>
              </a:ext>
            </a:extLst>
          </p:cNvPr>
          <p:cNvGrpSpPr>
            <a:grpSpLocks noChangeAspect="1"/>
          </p:cNvGrpSpPr>
          <p:nvPr/>
        </p:nvGrpSpPr>
        <p:grpSpPr bwMode="auto">
          <a:xfrm>
            <a:off x="4772027" y="4723872"/>
            <a:ext cx="5121275" cy="1543050"/>
            <a:chOff x="2016" y="2784"/>
            <a:chExt cx="3226" cy="972"/>
          </a:xfrm>
        </p:grpSpPr>
        <p:sp>
          <p:nvSpPr>
            <p:cNvPr id="26631" name="AutoShape 31">
              <a:extLst>
                <a:ext uri="{FF2B5EF4-FFF2-40B4-BE49-F238E27FC236}">
                  <a16:creationId xmlns:a16="http://schemas.microsoft.com/office/drawing/2014/main" id="{DCAE00CA-AE28-433D-19F0-DA17DA778244}"/>
                </a:ext>
              </a:extLst>
            </p:cNvPr>
            <p:cNvSpPr>
              <a:spLocks noChangeAspect="1" noChangeArrowheads="1" noTextEdit="1"/>
            </p:cNvSpPr>
            <p:nvPr/>
          </p:nvSpPr>
          <p:spPr bwMode="auto">
            <a:xfrm>
              <a:off x="2016" y="2784"/>
              <a:ext cx="3219" cy="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32" name="Rectangle 33">
              <a:extLst>
                <a:ext uri="{FF2B5EF4-FFF2-40B4-BE49-F238E27FC236}">
                  <a16:creationId xmlns:a16="http://schemas.microsoft.com/office/drawing/2014/main" id="{B7818428-3F71-9EEE-A9A3-14069D1C2303}"/>
                </a:ext>
              </a:extLst>
            </p:cNvPr>
            <p:cNvSpPr>
              <a:spLocks noChangeArrowheads="1"/>
            </p:cNvSpPr>
            <p:nvPr/>
          </p:nvSpPr>
          <p:spPr bwMode="auto">
            <a:xfrm>
              <a:off x="2897" y="2866"/>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33" name="Line 34">
              <a:extLst>
                <a:ext uri="{FF2B5EF4-FFF2-40B4-BE49-F238E27FC236}">
                  <a16:creationId xmlns:a16="http://schemas.microsoft.com/office/drawing/2014/main" id="{6AA16D86-0E0E-0E48-236C-D6A63D6A7547}"/>
                </a:ext>
              </a:extLst>
            </p:cNvPr>
            <p:cNvSpPr>
              <a:spLocks noChangeShapeType="1"/>
            </p:cNvSpPr>
            <p:nvPr/>
          </p:nvSpPr>
          <p:spPr bwMode="auto">
            <a:xfrm>
              <a:off x="3144" y="3016"/>
              <a:ext cx="224"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4" name="Rectangle 35">
              <a:extLst>
                <a:ext uri="{FF2B5EF4-FFF2-40B4-BE49-F238E27FC236}">
                  <a16:creationId xmlns:a16="http://schemas.microsoft.com/office/drawing/2014/main" id="{6B8E1390-CDA0-44EF-9DD8-4183F24C2A48}"/>
                </a:ext>
              </a:extLst>
            </p:cNvPr>
            <p:cNvSpPr>
              <a:spLocks noChangeArrowheads="1"/>
            </p:cNvSpPr>
            <p:nvPr/>
          </p:nvSpPr>
          <p:spPr bwMode="auto">
            <a:xfrm>
              <a:off x="3123" y="2882"/>
              <a:ext cx="3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:Register</a:t>
              </a:r>
              <a:endParaRPr lang="en-US" altLang="en-US" dirty="0"/>
            </a:p>
          </p:txBody>
        </p:sp>
        <p:sp>
          <p:nvSpPr>
            <p:cNvPr id="26635" name="Rectangle 36">
              <a:extLst>
                <a:ext uri="{FF2B5EF4-FFF2-40B4-BE49-F238E27FC236}">
                  <a16:creationId xmlns:a16="http://schemas.microsoft.com/office/drawing/2014/main" id="{C62F25AF-0C55-B69D-6443-9BCD522912A9}"/>
                </a:ext>
              </a:extLst>
            </p:cNvPr>
            <p:cNvSpPr>
              <a:spLocks noChangeArrowheads="1"/>
            </p:cNvSpPr>
            <p:nvPr/>
          </p:nvSpPr>
          <p:spPr bwMode="auto">
            <a:xfrm>
              <a:off x="4525" y="2866"/>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36" name="Line 37">
              <a:extLst>
                <a:ext uri="{FF2B5EF4-FFF2-40B4-BE49-F238E27FC236}">
                  <a16:creationId xmlns:a16="http://schemas.microsoft.com/office/drawing/2014/main" id="{9EC0580A-D4DC-7CD8-250C-C813D16D2876}"/>
                </a:ext>
              </a:extLst>
            </p:cNvPr>
            <p:cNvSpPr>
              <a:spLocks noChangeShapeType="1"/>
            </p:cNvSpPr>
            <p:nvPr/>
          </p:nvSpPr>
          <p:spPr bwMode="auto">
            <a:xfrm>
              <a:off x="4800" y="2988"/>
              <a:ext cx="18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7" name="Rectangle 38">
              <a:extLst>
                <a:ext uri="{FF2B5EF4-FFF2-40B4-BE49-F238E27FC236}">
                  <a16:creationId xmlns:a16="http://schemas.microsoft.com/office/drawing/2014/main" id="{6F0749BB-4829-44D9-B64D-D1C379E9FADD}"/>
                </a:ext>
              </a:extLst>
            </p:cNvPr>
            <p:cNvSpPr>
              <a:spLocks noChangeArrowheads="1"/>
            </p:cNvSpPr>
            <p:nvPr/>
          </p:nvSpPr>
          <p:spPr bwMode="auto">
            <a:xfrm>
              <a:off x="4793" y="2875"/>
              <a:ext cx="18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:Sale</a:t>
              </a:r>
              <a:endParaRPr lang="en-US" altLang="en-US" dirty="0"/>
            </a:p>
          </p:txBody>
        </p:sp>
        <p:sp>
          <p:nvSpPr>
            <p:cNvPr id="26638" name="Rectangle 39">
              <a:extLst>
                <a:ext uri="{FF2B5EF4-FFF2-40B4-BE49-F238E27FC236}">
                  <a16:creationId xmlns:a16="http://schemas.microsoft.com/office/drawing/2014/main" id="{593FF91E-76C4-42AE-FA3F-C5D10C3B7EB9}"/>
                </a:ext>
              </a:extLst>
            </p:cNvPr>
            <p:cNvSpPr>
              <a:spLocks noChangeArrowheads="1"/>
            </p:cNvSpPr>
            <p:nvPr/>
          </p:nvSpPr>
          <p:spPr bwMode="auto">
            <a:xfrm>
              <a:off x="4511" y="3517"/>
              <a:ext cx="717" cy="224"/>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39" name="Line 40">
              <a:extLst>
                <a:ext uri="{FF2B5EF4-FFF2-40B4-BE49-F238E27FC236}">
                  <a16:creationId xmlns:a16="http://schemas.microsoft.com/office/drawing/2014/main" id="{9C574CC9-2DC1-7963-E379-8040BE8C59E1}"/>
                </a:ext>
              </a:extLst>
            </p:cNvPr>
            <p:cNvSpPr>
              <a:spLocks noChangeShapeType="1"/>
            </p:cNvSpPr>
            <p:nvPr/>
          </p:nvSpPr>
          <p:spPr bwMode="auto">
            <a:xfrm>
              <a:off x="4705" y="3666"/>
              <a:ext cx="328"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0" name="Rectangle 41">
              <a:extLst>
                <a:ext uri="{FF2B5EF4-FFF2-40B4-BE49-F238E27FC236}">
                  <a16:creationId xmlns:a16="http://schemas.microsoft.com/office/drawing/2014/main" id="{CB57B0A9-7226-D50F-1B79-0A702B5845C3}"/>
                </a:ext>
              </a:extLst>
            </p:cNvPr>
            <p:cNvSpPr>
              <a:spLocks noChangeArrowheads="1"/>
            </p:cNvSpPr>
            <p:nvPr/>
          </p:nvSpPr>
          <p:spPr bwMode="auto">
            <a:xfrm>
              <a:off x="4698" y="3512"/>
              <a:ext cx="3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:Payment</a:t>
              </a:r>
              <a:endParaRPr lang="en-US" altLang="en-US"/>
            </a:p>
          </p:txBody>
        </p:sp>
        <p:sp>
          <p:nvSpPr>
            <p:cNvPr id="26641" name="Line 42">
              <a:extLst>
                <a:ext uri="{FF2B5EF4-FFF2-40B4-BE49-F238E27FC236}">
                  <a16:creationId xmlns:a16="http://schemas.microsoft.com/office/drawing/2014/main" id="{9D21A092-BB04-9F57-3BD1-6144995852E2}"/>
                </a:ext>
              </a:extLst>
            </p:cNvPr>
            <p:cNvSpPr>
              <a:spLocks noChangeShapeType="1"/>
            </p:cNvSpPr>
            <p:nvPr/>
          </p:nvSpPr>
          <p:spPr bwMode="auto">
            <a:xfrm>
              <a:off x="2031" y="2978"/>
              <a:ext cx="866"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2" name="Rectangle 43">
              <a:extLst>
                <a:ext uri="{FF2B5EF4-FFF2-40B4-BE49-F238E27FC236}">
                  <a16:creationId xmlns:a16="http://schemas.microsoft.com/office/drawing/2014/main" id="{9716621B-6EA4-074A-F21F-E69B16F538A0}"/>
                </a:ext>
              </a:extLst>
            </p:cNvPr>
            <p:cNvSpPr>
              <a:spLocks noChangeArrowheads="1"/>
            </p:cNvSpPr>
            <p:nvPr/>
          </p:nvSpPr>
          <p:spPr bwMode="auto">
            <a:xfrm>
              <a:off x="2188" y="2823"/>
              <a:ext cx="56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makePayment()</a:t>
              </a:r>
              <a:endParaRPr lang="en-US" altLang="en-US"/>
            </a:p>
          </p:txBody>
        </p:sp>
        <p:sp>
          <p:nvSpPr>
            <p:cNvPr id="26643" name="Line 44">
              <a:extLst>
                <a:ext uri="{FF2B5EF4-FFF2-40B4-BE49-F238E27FC236}">
                  <a16:creationId xmlns:a16="http://schemas.microsoft.com/office/drawing/2014/main" id="{970D5C01-4582-9FFA-3E60-FB2D8B0299F9}"/>
                </a:ext>
              </a:extLst>
            </p:cNvPr>
            <p:cNvSpPr>
              <a:spLocks noChangeShapeType="1"/>
            </p:cNvSpPr>
            <p:nvPr/>
          </p:nvSpPr>
          <p:spPr bwMode="auto">
            <a:xfrm>
              <a:off x="3614" y="2978"/>
              <a:ext cx="897"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4" name="Rectangle 45">
              <a:extLst>
                <a:ext uri="{FF2B5EF4-FFF2-40B4-BE49-F238E27FC236}">
                  <a16:creationId xmlns:a16="http://schemas.microsoft.com/office/drawing/2014/main" id="{2098FEC5-FF99-3E2F-F44C-25EA4D844DB7}"/>
                </a:ext>
              </a:extLst>
            </p:cNvPr>
            <p:cNvSpPr>
              <a:spLocks noChangeArrowheads="1"/>
            </p:cNvSpPr>
            <p:nvPr/>
          </p:nvSpPr>
          <p:spPr bwMode="auto">
            <a:xfrm>
              <a:off x="3741" y="2809"/>
              <a:ext cx="65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1: makePayment()</a:t>
              </a:r>
              <a:endParaRPr lang="en-US" altLang="en-US"/>
            </a:p>
          </p:txBody>
        </p:sp>
        <p:sp>
          <p:nvSpPr>
            <p:cNvPr id="26645" name="Line 46">
              <a:extLst>
                <a:ext uri="{FF2B5EF4-FFF2-40B4-BE49-F238E27FC236}">
                  <a16:creationId xmlns:a16="http://schemas.microsoft.com/office/drawing/2014/main" id="{5B182601-2240-10BD-D8C3-9B0C1A85918F}"/>
                </a:ext>
              </a:extLst>
            </p:cNvPr>
            <p:cNvSpPr>
              <a:spLocks noChangeShapeType="1"/>
            </p:cNvSpPr>
            <p:nvPr/>
          </p:nvSpPr>
          <p:spPr bwMode="auto">
            <a:xfrm>
              <a:off x="4869" y="3091"/>
              <a:ext cx="1" cy="426"/>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6" name="Rectangle 47">
              <a:extLst>
                <a:ext uri="{FF2B5EF4-FFF2-40B4-BE49-F238E27FC236}">
                  <a16:creationId xmlns:a16="http://schemas.microsoft.com/office/drawing/2014/main" id="{869DD8F0-B7A0-003E-A2FA-871714CCEE4B}"/>
                </a:ext>
              </a:extLst>
            </p:cNvPr>
            <p:cNvSpPr>
              <a:spLocks noChangeArrowheads="1"/>
            </p:cNvSpPr>
            <p:nvPr/>
          </p:nvSpPr>
          <p:spPr bwMode="auto">
            <a:xfrm>
              <a:off x="4309" y="3248"/>
              <a:ext cx="43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1.1. create()</a:t>
              </a:r>
              <a:endParaRPr lang="en-US" altLang="en-US"/>
            </a:p>
          </p:txBody>
        </p:sp>
        <p:sp>
          <p:nvSpPr>
            <p:cNvPr id="26647" name="Line 48">
              <a:extLst>
                <a:ext uri="{FF2B5EF4-FFF2-40B4-BE49-F238E27FC236}">
                  <a16:creationId xmlns:a16="http://schemas.microsoft.com/office/drawing/2014/main" id="{EFBE6792-B9D6-5664-FF2A-B185DA500E95}"/>
                </a:ext>
              </a:extLst>
            </p:cNvPr>
            <p:cNvSpPr>
              <a:spLocks noChangeShapeType="1"/>
            </p:cNvSpPr>
            <p:nvPr/>
          </p:nvSpPr>
          <p:spPr bwMode="auto">
            <a:xfrm>
              <a:off x="2494" y="2934"/>
              <a:ext cx="9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8" name="Freeform 49">
              <a:extLst>
                <a:ext uri="{FF2B5EF4-FFF2-40B4-BE49-F238E27FC236}">
                  <a16:creationId xmlns:a16="http://schemas.microsoft.com/office/drawing/2014/main" id="{70E53914-5235-BA43-9FA9-4413543FFA7B}"/>
                </a:ext>
              </a:extLst>
            </p:cNvPr>
            <p:cNvSpPr>
              <a:spLocks/>
            </p:cNvSpPr>
            <p:nvPr/>
          </p:nvSpPr>
          <p:spPr bwMode="auto">
            <a:xfrm>
              <a:off x="2576" y="2925"/>
              <a:ext cx="52" cy="37"/>
            </a:xfrm>
            <a:custGeom>
              <a:avLst/>
              <a:gdLst>
                <a:gd name="T0" fmla="*/ 0 w 52"/>
                <a:gd name="T1" fmla="*/ 37 h 37"/>
                <a:gd name="T2" fmla="*/ 52 w 52"/>
                <a:gd name="T3" fmla="*/ 15 h 37"/>
                <a:gd name="T4" fmla="*/ 0 w 52"/>
                <a:gd name="T5" fmla="*/ 0 h 37"/>
                <a:gd name="T6" fmla="*/ 0 w 52"/>
                <a:gd name="T7" fmla="*/ 37 h 37"/>
                <a:gd name="T8" fmla="*/ 0 60000 65536"/>
                <a:gd name="T9" fmla="*/ 0 60000 65536"/>
                <a:gd name="T10" fmla="*/ 0 60000 65536"/>
                <a:gd name="T11" fmla="*/ 0 60000 65536"/>
                <a:gd name="T12" fmla="*/ 0 w 52"/>
                <a:gd name="T13" fmla="*/ 0 h 37"/>
                <a:gd name="T14" fmla="*/ 52 w 52"/>
                <a:gd name="T15" fmla="*/ 37 h 37"/>
              </a:gdLst>
              <a:ahLst/>
              <a:cxnLst>
                <a:cxn ang="T8">
                  <a:pos x="T0" y="T1"/>
                </a:cxn>
                <a:cxn ang="T9">
                  <a:pos x="T2" y="T3"/>
                </a:cxn>
                <a:cxn ang="T10">
                  <a:pos x="T4" y="T5"/>
                </a:cxn>
                <a:cxn ang="T11">
                  <a:pos x="T6" y="T7"/>
                </a:cxn>
              </a:cxnLst>
              <a:rect l="T12" t="T13" r="T14" b="T15"/>
              <a:pathLst>
                <a:path w="52" h="37">
                  <a:moveTo>
                    <a:pt x="0" y="37"/>
                  </a:moveTo>
                  <a:lnTo>
                    <a:pt x="52"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49" name="Line 50">
              <a:extLst>
                <a:ext uri="{FF2B5EF4-FFF2-40B4-BE49-F238E27FC236}">
                  <a16:creationId xmlns:a16="http://schemas.microsoft.com/office/drawing/2014/main" id="{84347112-A755-7155-B813-300B2F793D14}"/>
                </a:ext>
              </a:extLst>
            </p:cNvPr>
            <p:cNvSpPr>
              <a:spLocks noChangeShapeType="1"/>
            </p:cNvSpPr>
            <p:nvPr/>
          </p:nvSpPr>
          <p:spPr bwMode="auto">
            <a:xfrm>
              <a:off x="4018" y="2928"/>
              <a:ext cx="89"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0" name="Freeform 51">
              <a:extLst>
                <a:ext uri="{FF2B5EF4-FFF2-40B4-BE49-F238E27FC236}">
                  <a16:creationId xmlns:a16="http://schemas.microsoft.com/office/drawing/2014/main" id="{C8D4BBB1-05B1-7F36-A237-6A5DF51CB75E}"/>
                </a:ext>
              </a:extLst>
            </p:cNvPr>
            <p:cNvSpPr>
              <a:spLocks/>
            </p:cNvSpPr>
            <p:nvPr/>
          </p:nvSpPr>
          <p:spPr bwMode="auto">
            <a:xfrm>
              <a:off x="4100" y="2919"/>
              <a:ext cx="52" cy="37"/>
            </a:xfrm>
            <a:custGeom>
              <a:avLst/>
              <a:gdLst>
                <a:gd name="T0" fmla="*/ 0 w 52"/>
                <a:gd name="T1" fmla="*/ 37 h 37"/>
                <a:gd name="T2" fmla="*/ 52 w 52"/>
                <a:gd name="T3" fmla="*/ 15 h 37"/>
                <a:gd name="T4" fmla="*/ 0 w 52"/>
                <a:gd name="T5" fmla="*/ 0 h 37"/>
                <a:gd name="T6" fmla="*/ 0 w 52"/>
                <a:gd name="T7" fmla="*/ 37 h 37"/>
                <a:gd name="T8" fmla="*/ 0 60000 65536"/>
                <a:gd name="T9" fmla="*/ 0 60000 65536"/>
                <a:gd name="T10" fmla="*/ 0 60000 65536"/>
                <a:gd name="T11" fmla="*/ 0 60000 65536"/>
                <a:gd name="T12" fmla="*/ 0 w 52"/>
                <a:gd name="T13" fmla="*/ 0 h 37"/>
                <a:gd name="T14" fmla="*/ 52 w 52"/>
                <a:gd name="T15" fmla="*/ 37 h 37"/>
              </a:gdLst>
              <a:ahLst/>
              <a:cxnLst>
                <a:cxn ang="T8">
                  <a:pos x="T0" y="T1"/>
                </a:cxn>
                <a:cxn ang="T9">
                  <a:pos x="T2" y="T3"/>
                </a:cxn>
                <a:cxn ang="T10">
                  <a:pos x="T4" y="T5"/>
                </a:cxn>
                <a:cxn ang="T11">
                  <a:pos x="T6" y="T7"/>
                </a:cxn>
              </a:cxnLst>
              <a:rect l="T12" t="T13" r="T14" b="T15"/>
              <a:pathLst>
                <a:path w="52" h="37">
                  <a:moveTo>
                    <a:pt x="0" y="37"/>
                  </a:moveTo>
                  <a:lnTo>
                    <a:pt x="52"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6651" name="Line 52">
              <a:extLst>
                <a:ext uri="{FF2B5EF4-FFF2-40B4-BE49-F238E27FC236}">
                  <a16:creationId xmlns:a16="http://schemas.microsoft.com/office/drawing/2014/main" id="{6403F96B-8204-87B8-87E3-4DA2D7EA8E24}"/>
                </a:ext>
              </a:extLst>
            </p:cNvPr>
            <p:cNvSpPr>
              <a:spLocks noChangeShapeType="1"/>
            </p:cNvSpPr>
            <p:nvPr/>
          </p:nvSpPr>
          <p:spPr bwMode="auto">
            <a:xfrm>
              <a:off x="4362" y="3323"/>
              <a:ext cx="1" cy="90"/>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2" name="Freeform 53">
              <a:extLst>
                <a:ext uri="{FF2B5EF4-FFF2-40B4-BE49-F238E27FC236}">
                  <a16:creationId xmlns:a16="http://schemas.microsoft.com/office/drawing/2014/main" id="{4E94AC13-BCDB-D18A-A916-D9302F23441F}"/>
                </a:ext>
              </a:extLst>
            </p:cNvPr>
            <p:cNvSpPr>
              <a:spLocks/>
            </p:cNvSpPr>
            <p:nvPr/>
          </p:nvSpPr>
          <p:spPr bwMode="auto">
            <a:xfrm>
              <a:off x="4361" y="3427"/>
              <a:ext cx="30" cy="45"/>
            </a:xfrm>
            <a:custGeom>
              <a:avLst/>
              <a:gdLst>
                <a:gd name="T0" fmla="*/ 0 w 30"/>
                <a:gd name="T1" fmla="*/ 0 h 45"/>
                <a:gd name="T2" fmla="*/ 15 w 30"/>
                <a:gd name="T3" fmla="*/ 45 h 45"/>
                <a:gd name="T4" fmla="*/ 30 w 30"/>
                <a:gd name="T5" fmla="*/ 0 h 45"/>
                <a:gd name="T6" fmla="*/ 0 w 30"/>
                <a:gd name="T7" fmla="*/ 0 h 45"/>
                <a:gd name="T8" fmla="*/ 0 60000 65536"/>
                <a:gd name="T9" fmla="*/ 0 60000 65536"/>
                <a:gd name="T10" fmla="*/ 0 60000 65536"/>
                <a:gd name="T11" fmla="*/ 0 60000 65536"/>
                <a:gd name="T12" fmla="*/ 0 w 30"/>
                <a:gd name="T13" fmla="*/ 0 h 45"/>
                <a:gd name="T14" fmla="*/ 30 w 30"/>
                <a:gd name="T15" fmla="*/ 45 h 45"/>
              </a:gdLst>
              <a:ahLst/>
              <a:cxnLst>
                <a:cxn ang="T8">
                  <a:pos x="T0" y="T1"/>
                </a:cxn>
                <a:cxn ang="T9">
                  <a:pos x="T2" y="T3"/>
                </a:cxn>
                <a:cxn ang="T10">
                  <a:pos x="T4" y="T5"/>
                </a:cxn>
                <a:cxn ang="T11">
                  <a:pos x="T6" y="T7"/>
                </a:cxn>
              </a:cxnLst>
              <a:rect l="T12" t="T13" r="T14" b="T15"/>
              <a:pathLst>
                <a:path w="30" h="45">
                  <a:moveTo>
                    <a:pt x="0" y="0"/>
                  </a:moveTo>
                  <a:lnTo>
                    <a:pt x="15" y="45"/>
                  </a:lnTo>
                  <a:lnTo>
                    <a:pt x="3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18A1E80D-A323-21AB-3256-7D8A658CA7AF}"/>
              </a:ext>
            </a:extLst>
          </p:cNvPr>
          <p:cNvSpPr>
            <a:spLocks noGrp="1" noChangeArrowheads="1"/>
          </p:cNvSpPr>
          <p:nvPr>
            <p:ph type="title"/>
          </p:nvPr>
        </p:nvSpPr>
        <p:spPr>
          <a:xfrm>
            <a:off x="5868557" y="1138036"/>
            <a:ext cx="5444382" cy="1402470"/>
          </a:xfrm>
        </p:spPr>
        <p:txBody>
          <a:bodyPr anchor="t">
            <a:normAutofit/>
          </a:bodyPr>
          <a:lstStyle/>
          <a:p>
            <a:r>
              <a:rPr lang="en-US" altLang="en-US" sz="3200"/>
              <a:t>Low Coupling</a:t>
            </a:r>
          </a:p>
        </p:txBody>
      </p:sp>
      <p:pic>
        <p:nvPicPr>
          <p:cNvPr id="27654" name="Picture 27653" descr="A gold and silver sphere balancing on a platform">
            <a:extLst>
              <a:ext uri="{FF2B5EF4-FFF2-40B4-BE49-F238E27FC236}">
                <a16:creationId xmlns:a16="http://schemas.microsoft.com/office/drawing/2014/main" id="{8F99A586-1470-1C49-644E-C5676A3C12EE}"/>
              </a:ext>
            </a:extLst>
          </p:cNvPr>
          <p:cNvPicPr>
            <a:picLocks noChangeAspect="1"/>
          </p:cNvPicPr>
          <p:nvPr/>
        </p:nvPicPr>
        <p:blipFill rotWithShape="1">
          <a:blip r:embed="rId3"/>
          <a:srcRect r="43666"/>
          <a:stretch/>
        </p:blipFill>
        <p:spPr>
          <a:xfrm>
            <a:off x="-1" y="10"/>
            <a:ext cx="5151179" cy="6857990"/>
          </a:xfrm>
          <a:prstGeom prst="rect">
            <a:avLst/>
          </a:prstGeom>
        </p:spPr>
      </p:pic>
      <p:cxnSp>
        <p:nvCxnSpPr>
          <p:cNvPr id="27658" name="Straight Connector 2765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652" name="Rectangle 3">
            <a:extLst>
              <a:ext uri="{FF2B5EF4-FFF2-40B4-BE49-F238E27FC236}">
                <a16:creationId xmlns:a16="http://schemas.microsoft.com/office/drawing/2014/main" id="{33CE3F2F-46BA-281F-4E8C-AB33ADF26B5D}"/>
              </a:ext>
            </a:extLst>
          </p:cNvPr>
          <p:cNvSpPr>
            <a:spLocks noGrp="1" noChangeArrowheads="1"/>
          </p:cNvSpPr>
          <p:nvPr>
            <p:ph type="body" idx="1"/>
          </p:nvPr>
        </p:nvSpPr>
        <p:spPr>
          <a:xfrm>
            <a:off x="5868556" y="2551176"/>
            <a:ext cx="6165399" cy="3591207"/>
          </a:xfrm>
        </p:spPr>
        <p:txBody>
          <a:bodyPr>
            <a:normAutofit/>
          </a:bodyPr>
          <a:lstStyle/>
          <a:p>
            <a:pPr marL="342900" indent="-342900"/>
            <a:r>
              <a:rPr lang="en-US" altLang="en-US" sz="2000" dirty="0"/>
              <a:t>Consequences:</a:t>
            </a:r>
          </a:p>
          <a:p>
            <a:pPr marL="742950" lvl="1" indent="-285750"/>
            <a:r>
              <a:rPr lang="en-US" altLang="en-US" sz="2000" dirty="0"/>
              <a:t>Not affected by changes in other components</a:t>
            </a:r>
          </a:p>
          <a:p>
            <a:pPr marL="742950" lvl="1" indent="-285750"/>
            <a:endParaRPr lang="en-US" altLang="en-US" sz="2000" dirty="0"/>
          </a:p>
          <a:p>
            <a:pPr marL="742950" lvl="1" indent="-285750"/>
            <a:r>
              <a:rPr lang="en-US" altLang="en-US" sz="2000" dirty="0"/>
              <a:t>Simple to understand</a:t>
            </a:r>
          </a:p>
          <a:p>
            <a:pPr marL="457200" lvl="1" indent="0">
              <a:buNone/>
            </a:pPr>
            <a:endParaRPr lang="en-US" altLang="en-US" sz="2000" dirty="0"/>
          </a:p>
          <a:p>
            <a:pPr marL="742950" lvl="1" indent="-285750"/>
            <a:r>
              <a:rPr lang="en-US" altLang="en-US" sz="2000" dirty="0"/>
              <a:t>Convenient to reuse</a:t>
            </a:r>
          </a:p>
        </p:txBody>
      </p:sp>
      <p:sp>
        <p:nvSpPr>
          <p:cNvPr id="27650" name="Slide Number Placeholder 3">
            <a:extLst>
              <a:ext uri="{FF2B5EF4-FFF2-40B4-BE49-F238E27FC236}">
                <a16:creationId xmlns:a16="http://schemas.microsoft.com/office/drawing/2014/main" id="{10220430-003F-1574-CD36-5C53AE5B8C2B}"/>
              </a:ext>
            </a:extLst>
          </p:cNvPr>
          <p:cNvSpPr>
            <a:spLocks noGrp="1"/>
          </p:cNvSpPr>
          <p:nvPr>
            <p:ph type="sldNum" sz="quarter" idx="10"/>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nSpc>
                <a:spcPct val="90000"/>
              </a:lnSpc>
              <a:spcAft>
                <a:spcPts val="600"/>
              </a:spcAft>
            </a:pPr>
            <a:fld id="{3C4BCF3E-D5E7-4169-BCAE-C71DA6307CD0}" type="slidenum">
              <a:rPr lang="de-DE" altLang="en-US" sz="1900">
                <a:solidFill>
                  <a:schemeClr val="tx1">
                    <a:lumMod val="50000"/>
                    <a:lumOff val="50000"/>
                  </a:schemeClr>
                </a:solidFill>
              </a:rPr>
              <a:pPr>
                <a:lnSpc>
                  <a:spcPct val="90000"/>
                </a:lnSpc>
                <a:spcAft>
                  <a:spcPts val="600"/>
                </a:spcAft>
              </a:pPr>
              <a:t>16</a:t>
            </a:fld>
            <a:endParaRPr lang="de-DE" altLang="en-US" sz="1900">
              <a:solidFill>
                <a:schemeClr val="tx1">
                  <a:lumMod val="50000"/>
                  <a:lumOff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96" name="Rectangle 28695">
            <a:extLst>
              <a:ext uri="{FF2B5EF4-FFF2-40B4-BE49-F238E27FC236}">
                <a16:creationId xmlns:a16="http://schemas.microsoft.com/office/drawing/2014/main" id="{57F72BCA-EE24-40BE-9ECA-E10C9BA5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5" name="Rectangle 2">
            <a:extLst>
              <a:ext uri="{FF2B5EF4-FFF2-40B4-BE49-F238E27FC236}">
                <a16:creationId xmlns:a16="http://schemas.microsoft.com/office/drawing/2014/main" id="{52C14DC4-565E-5A54-7524-7F7FFE563663}"/>
              </a:ext>
            </a:extLst>
          </p:cNvPr>
          <p:cNvSpPr>
            <a:spLocks noGrp="1" noChangeArrowheads="1"/>
          </p:cNvSpPr>
          <p:nvPr>
            <p:ph type="title"/>
          </p:nvPr>
        </p:nvSpPr>
        <p:spPr>
          <a:xfrm>
            <a:off x="6775703" y="566928"/>
            <a:ext cx="4578337" cy="1161288"/>
          </a:xfrm>
        </p:spPr>
        <p:txBody>
          <a:bodyPr anchor="b">
            <a:normAutofit/>
          </a:bodyPr>
          <a:lstStyle/>
          <a:p>
            <a:r>
              <a:rPr lang="en-US" altLang="en-US" sz="3600"/>
              <a:t>High Cohesion…</a:t>
            </a:r>
          </a:p>
        </p:txBody>
      </p:sp>
      <p:pic>
        <p:nvPicPr>
          <p:cNvPr id="3" name="Picture 2">
            <a:extLst>
              <a:ext uri="{FF2B5EF4-FFF2-40B4-BE49-F238E27FC236}">
                <a16:creationId xmlns:a16="http://schemas.microsoft.com/office/drawing/2014/main" id="{36F123F4-6B55-77F4-C184-A580CF4C9A81}"/>
              </a:ext>
            </a:extLst>
          </p:cNvPr>
          <p:cNvPicPr>
            <a:picLocks noChangeAspect="1"/>
          </p:cNvPicPr>
          <p:nvPr/>
        </p:nvPicPr>
        <p:blipFill rotWithShape="1">
          <a:blip r:embed="rId3"/>
          <a:srcRect r="1" b="1044"/>
          <a:stretch/>
        </p:blipFill>
        <p:spPr>
          <a:xfrm>
            <a:off x="838199" y="566928"/>
            <a:ext cx="5157216" cy="5285232"/>
          </a:xfrm>
          <a:prstGeom prst="rect">
            <a:avLst/>
          </a:prstGeom>
        </p:spPr>
      </p:pic>
      <p:sp>
        <p:nvSpPr>
          <p:cNvPr id="28676" name="Rectangle 3">
            <a:extLst>
              <a:ext uri="{FF2B5EF4-FFF2-40B4-BE49-F238E27FC236}">
                <a16:creationId xmlns:a16="http://schemas.microsoft.com/office/drawing/2014/main" id="{C719C942-CBA9-5082-4F24-0E1454D1547A}"/>
              </a:ext>
            </a:extLst>
          </p:cNvPr>
          <p:cNvSpPr>
            <a:spLocks noGrp="1" noChangeArrowheads="1"/>
          </p:cNvSpPr>
          <p:nvPr>
            <p:ph type="body" idx="1"/>
          </p:nvPr>
        </p:nvSpPr>
        <p:spPr>
          <a:xfrm>
            <a:off x="6096000" y="2057400"/>
            <a:ext cx="5634446" cy="3776472"/>
          </a:xfrm>
        </p:spPr>
        <p:txBody>
          <a:bodyPr>
            <a:normAutofit/>
          </a:bodyPr>
          <a:lstStyle/>
          <a:p>
            <a:pPr marL="342900" indent="-342900"/>
            <a:r>
              <a:rPr lang="en-US" altLang="en-US" sz="2400" dirty="0"/>
              <a:t>Intent:</a:t>
            </a:r>
          </a:p>
          <a:p>
            <a:pPr marL="742950" lvl="1" indent="-285750"/>
            <a:r>
              <a:rPr lang="en-US" altLang="en-US" dirty="0"/>
              <a:t>Assign a responsibility so that cohesion remains high</a:t>
            </a:r>
          </a:p>
          <a:p>
            <a:pPr marL="457200" lvl="1" indent="0">
              <a:buNone/>
            </a:pPr>
            <a:endParaRPr lang="en-US" altLang="en-US" dirty="0"/>
          </a:p>
          <a:p>
            <a:pPr marL="342900" indent="-342900"/>
            <a:r>
              <a:rPr lang="en-US" altLang="en-US" sz="2400" dirty="0"/>
              <a:t>Problem:</a:t>
            </a:r>
          </a:p>
          <a:p>
            <a:pPr marL="742950" lvl="1" indent="-285750"/>
            <a:r>
              <a:rPr lang="en-US" altLang="en-US" dirty="0"/>
              <a:t>How to keep </a:t>
            </a:r>
            <a:r>
              <a:rPr lang="en-US" altLang="en-US" b="1" dirty="0"/>
              <a:t>complexity manageable</a:t>
            </a:r>
          </a:p>
          <a:p>
            <a:pPr marL="742950" lvl="1" indent="-285750"/>
            <a:r>
              <a:rPr lang="en-US" altLang="en-US" dirty="0"/>
              <a:t>In OO, cohesion is a measure of how strongly related and focused the responsibilities of a class are</a:t>
            </a:r>
          </a:p>
          <a:p>
            <a:pPr marL="742950" lvl="1" indent="-285750"/>
            <a:endParaRPr lang="en-US" altLang="en-US" sz="1800" dirty="0"/>
          </a:p>
        </p:txBody>
      </p:sp>
      <p:sp>
        <p:nvSpPr>
          <p:cNvPr id="28698" name="Rectangle 28697">
            <a:extLst>
              <a:ext uri="{FF2B5EF4-FFF2-40B4-BE49-F238E27FC236}">
                <a16:creationId xmlns:a16="http://schemas.microsoft.com/office/drawing/2014/main" id="{6B3C4597-DD46-4BFC-B999-C52879B95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700" name="Rectangle 28699">
            <a:extLst>
              <a:ext uri="{FF2B5EF4-FFF2-40B4-BE49-F238E27FC236}">
                <a16:creationId xmlns:a16="http://schemas.microsoft.com/office/drawing/2014/main" id="{632B59AC-0160-4F1D-934F-B7D8B6AE4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34272"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674" name="Slide Number Placeholder 3">
            <a:extLst>
              <a:ext uri="{FF2B5EF4-FFF2-40B4-BE49-F238E27FC236}">
                <a16:creationId xmlns:a16="http://schemas.microsoft.com/office/drawing/2014/main" id="{00A5D6C7-3405-08BA-B096-0E4200C0F434}"/>
              </a:ext>
            </a:extLst>
          </p:cNvPr>
          <p:cNvSpPr>
            <a:spLocks noGrp="1"/>
          </p:cNvSpPr>
          <p:nvPr>
            <p:ph type="sldNum" sz="quarter" idx="10"/>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nSpc>
                <a:spcPct val="90000"/>
              </a:lnSpc>
              <a:spcAft>
                <a:spcPts val="600"/>
              </a:spcAft>
            </a:pPr>
            <a:fld id="{5926777F-C384-4E90-97EC-5CF933AF3A10}" type="slidenum">
              <a:rPr lang="de-DE" altLang="en-US" sz="1900">
                <a:solidFill>
                  <a:schemeClr val="tx1">
                    <a:lumMod val="50000"/>
                    <a:lumOff val="50000"/>
                  </a:schemeClr>
                </a:solidFill>
              </a:rPr>
              <a:pPr>
                <a:lnSpc>
                  <a:spcPct val="90000"/>
                </a:lnSpc>
                <a:spcAft>
                  <a:spcPts val="600"/>
                </a:spcAft>
              </a:pPr>
              <a:t>17</a:t>
            </a:fld>
            <a:endParaRPr lang="de-DE" altLang="en-US" sz="1900">
              <a:solidFill>
                <a:schemeClr val="tx1">
                  <a:lumMod val="50000"/>
                  <a:lumOff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051BADBA-0C09-3E13-0D95-4E43DBF84C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162FE9B4-EF57-46E1-917A-7CB845E837F1}" type="slidenum">
              <a:rPr lang="de-DE" altLang="en-US" sz="1000"/>
              <a:pPr/>
              <a:t>18</a:t>
            </a:fld>
            <a:endParaRPr lang="de-DE" altLang="en-US" sz="1000"/>
          </a:p>
        </p:txBody>
      </p:sp>
      <p:sp>
        <p:nvSpPr>
          <p:cNvPr id="29699" name="Rectangle 2">
            <a:extLst>
              <a:ext uri="{FF2B5EF4-FFF2-40B4-BE49-F238E27FC236}">
                <a16:creationId xmlns:a16="http://schemas.microsoft.com/office/drawing/2014/main" id="{B430E8A2-1EB2-4C11-B059-723EA571D65A}"/>
              </a:ext>
            </a:extLst>
          </p:cNvPr>
          <p:cNvSpPr>
            <a:spLocks noGrp="1" noChangeArrowheads="1"/>
          </p:cNvSpPr>
          <p:nvPr>
            <p:ph type="title"/>
          </p:nvPr>
        </p:nvSpPr>
        <p:spPr/>
        <p:txBody>
          <a:bodyPr/>
          <a:lstStyle/>
          <a:p>
            <a:r>
              <a:rPr lang="en-US" altLang="en-US"/>
              <a:t>High Cohesion – Example…</a:t>
            </a:r>
          </a:p>
        </p:txBody>
      </p:sp>
      <p:sp>
        <p:nvSpPr>
          <p:cNvPr id="29700" name="Rectangle 3">
            <a:extLst>
              <a:ext uri="{FF2B5EF4-FFF2-40B4-BE49-F238E27FC236}">
                <a16:creationId xmlns:a16="http://schemas.microsoft.com/office/drawing/2014/main" id="{140C6E7D-884A-D44A-4989-D202411AB2F0}"/>
              </a:ext>
            </a:extLst>
          </p:cNvPr>
          <p:cNvSpPr>
            <a:spLocks noGrp="1" noChangeArrowheads="1"/>
          </p:cNvSpPr>
          <p:nvPr>
            <p:ph type="body" idx="1"/>
          </p:nvPr>
        </p:nvSpPr>
        <p:spPr>
          <a:xfrm>
            <a:off x="1519236" y="1620839"/>
            <a:ext cx="10119607" cy="4419600"/>
          </a:xfrm>
        </p:spPr>
        <p:txBody>
          <a:bodyPr/>
          <a:lstStyle/>
          <a:p>
            <a:pPr marL="342900" indent="-342900"/>
            <a:r>
              <a:rPr lang="en-US" altLang="en-US" dirty="0"/>
              <a:t>Examine previous example for high cohesion.</a:t>
            </a:r>
          </a:p>
          <a:p>
            <a:pPr marL="342900" indent="-342900"/>
            <a:r>
              <a:rPr lang="en-US" altLang="en-US" dirty="0"/>
              <a:t>We need to create </a:t>
            </a:r>
            <a:r>
              <a:rPr lang="en-US" altLang="en-US" i="1" dirty="0"/>
              <a:t>Payment</a:t>
            </a:r>
            <a:r>
              <a:rPr lang="en-US" altLang="en-US" dirty="0"/>
              <a:t> instance and associate it with </a:t>
            </a:r>
            <a:r>
              <a:rPr lang="en-US" altLang="en-US" i="1" dirty="0"/>
              <a:t>Sale</a:t>
            </a:r>
            <a:r>
              <a:rPr lang="en-US" altLang="en-US" dirty="0"/>
              <a:t>.</a:t>
            </a:r>
          </a:p>
          <a:p>
            <a:pPr marL="342900" indent="-342900"/>
            <a:r>
              <a:rPr lang="en-US" altLang="en-US" dirty="0"/>
              <a:t>What class is responsible?</a:t>
            </a:r>
          </a:p>
          <a:p>
            <a:pPr marL="342900" indent="-342900"/>
            <a:r>
              <a:rPr lang="en-US" altLang="en-US" i="1" dirty="0"/>
              <a:t>Register</a:t>
            </a:r>
            <a:r>
              <a:rPr lang="en-US" altLang="en-US" dirty="0"/>
              <a:t> records </a:t>
            </a:r>
            <a:r>
              <a:rPr lang="en-US" altLang="en-US" i="1" dirty="0"/>
              <a:t>Payment</a:t>
            </a:r>
            <a:r>
              <a:rPr lang="en-US" altLang="en-US" dirty="0"/>
              <a:t> so </a:t>
            </a:r>
            <a:r>
              <a:rPr lang="en-US" altLang="en-US" dirty="0">
                <a:solidFill>
                  <a:srgbClr val="FF0000"/>
                </a:solidFill>
              </a:rPr>
              <a:t>Creator</a:t>
            </a:r>
            <a:r>
              <a:rPr lang="en-US" altLang="en-US" dirty="0"/>
              <a:t> suggests </a:t>
            </a:r>
            <a:r>
              <a:rPr lang="en-US" altLang="en-US" i="1" dirty="0"/>
              <a:t>Register</a:t>
            </a:r>
            <a:r>
              <a:rPr lang="en-US" altLang="en-US" dirty="0"/>
              <a:t> for creating </a:t>
            </a:r>
            <a:r>
              <a:rPr lang="en-US" altLang="en-US" i="1" dirty="0"/>
              <a:t>Payment</a:t>
            </a:r>
            <a:r>
              <a:rPr lang="en-US" altLang="en-US" dirty="0"/>
              <a:t>. </a:t>
            </a:r>
            <a:r>
              <a:rPr lang="en-US" altLang="en-US" i="1" dirty="0"/>
              <a:t>Register</a:t>
            </a:r>
            <a:r>
              <a:rPr lang="en-US" altLang="en-US" dirty="0"/>
              <a:t> could then send </a:t>
            </a:r>
            <a:r>
              <a:rPr lang="en-US" altLang="en-US" i="1" dirty="0" err="1"/>
              <a:t>addPayment</a:t>
            </a:r>
            <a:r>
              <a:rPr lang="en-US" altLang="en-US" dirty="0"/>
              <a:t> message to </a:t>
            </a:r>
            <a:r>
              <a:rPr lang="en-US" altLang="en-US" i="1" dirty="0"/>
              <a:t>Sale</a:t>
            </a:r>
            <a:r>
              <a:rPr lang="en-US" altLang="en-US" dirty="0"/>
              <a:t>, passing </a:t>
            </a:r>
            <a:r>
              <a:rPr lang="en-US" altLang="en-US" i="1" dirty="0"/>
              <a:t>Payment</a:t>
            </a:r>
            <a:r>
              <a:rPr lang="en-US" altLang="en-US" dirty="0"/>
              <a:t> as parameter.</a:t>
            </a:r>
          </a:p>
        </p:txBody>
      </p:sp>
      <p:grpSp>
        <p:nvGrpSpPr>
          <p:cNvPr id="29701" name="Group 8">
            <a:extLst>
              <a:ext uri="{FF2B5EF4-FFF2-40B4-BE49-F238E27FC236}">
                <a16:creationId xmlns:a16="http://schemas.microsoft.com/office/drawing/2014/main" id="{D3FAA509-85B8-6563-2917-308573141BE7}"/>
              </a:ext>
            </a:extLst>
          </p:cNvPr>
          <p:cNvGrpSpPr>
            <a:grpSpLocks noChangeAspect="1"/>
          </p:cNvGrpSpPr>
          <p:nvPr/>
        </p:nvGrpSpPr>
        <p:grpSpPr bwMode="auto">
          <a:xfrm>
            <a:off x="3797300" y="5175251"/>
            <a:ext cx="5945188" cy="1357313"/>
            <a:chOff x="2031" y="1363"/>
            <a:chExt cx="3745" cy="855"/>
          </a:xfrm>
        </p:grpSpPr>
        <p:sp>
          <p:nvSpPr>
            <p:cNvPr id="29702" name="AutoShape 7">
              <a:extLst>
                <a:ext uri="{FF2B5EF4-FFF2-40B4-BE49-F238E27FC236}">
                  <a16:creationId xmlns:a16="http://schemas.microsoft.com/office/drawing/2014/main" id="{FCA3E93E-9AEE-8CED-FDC8-62C843319285}"/>
                </a:ext>
              </a:extLst>
            </p:cNvPr>
            <p:cNvSpPr>
              <a:spLocks noChangeAspect="1" noChangeArrowheads="1" noTextEdit="1"/>
            </p:cNvSpPr>
            <p:nvPr/>
          </p:nvSpPr>
          <p:spPr bwMode="auto">
            <a:xfrm>
              <a:off x="2557" y="1363"/>
              <a:ext cx="3219" cy="7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03" name="Rectangle 9">
              <a:extLst>
                <a:ext uri="{FF2B5EF4-FFF2-40B4-BE49-F238E27FC236}">
                  <a16:creationId xmlns:a16="http://schemas.microsoft.com/office/drawing/2014/main" id="{C007A7B0-6405-EF1B-D772-BBA3F7CBBDD7}"/>
                </a:ext>
              </a:extLst>
            </p:cNvPr>
            <p:cNvSpPr>
              <a:spLocks noChangeArrowheads="1"/>
            </p:cNvSpPr>
            <p:nvPr/>
          </p:nvSpPr>
          <p:spPr bwMode="auto">
            <a:xfrm>
              <a:off x="2897" y="1522"/>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9704" name="Line 10">
              <a:extLst>
                <a:ext uri="{FF2B5EF4-FFF2-40B4-BE49-F238E27FC236}">
                  <a16:creationId xmlns:a16="http://schemas.microsoft.com/office/drawing/2014/main" id="{72EE64E8-CEAD-316A-B5AB-9B9B30284B7A}"/>
                </a:ext>
              </a:extLst>
            </p:cNvPr>
            <p:cNvSpPr>
              <a:spLocks noChangeShapeType="1"/>
            </p:cNvSpPr>
            <p:nvPr/>
          </p:nvSpPr>
          <p:spPr bwMode="auto">
            <a:xfrm>
              <a:off x="3144" y="1672"/>
              <a:ext cx="224"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5" name="Rectangle 11">
              <a:extLst>
                <a:ext uri="{FF2B5EF4-FFF2-40B4-BE49-F238E27FC236}">
                  <a16:creationId xmlns:a16="http://schemas.microsoft.com/office/drawing/2014/main" id="{1193D3D5-B136-7A2D-8919-ECEB778F57F9}"/>
                </a:ext>
              </a:extLst>
            </p:cNvPr>
            <p:cNvSpPr>
              <a:spLocks noChangeArrowheads="1"/>
            </p:cNvSpPr>
            <p:nvPr/>
          </p:nvSpPr>
          <p:spPr bwMode="auto">
            <a:xfrm>
              <a:off x="3137" y="1532"/>
              <a:ext cx="3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:Register</a:t>
              </a:r>
              <a:endParaRPr lang="en-US" altLang="en-US" dirty="0"/>
            </a:p>
          </p:txBody>
        </p:sp>
        <p:sp>
          <p:nvSpPr>
            <p:cNvPr id="29706" name="Rectangle 12">
              <a:extLst>
                <a:ext uri="{FF2B5EF4-FFF2-40B4-BE49-F238E27FC236}">
                  <a16:creationId xmlns:a16="http://schemas.microsoft.com/office/drawing/2014/main" id="{13F1B42B-DC88-C885-5B14-854FD2D79615}"/>
                </a:ext>
              </a:extLst>
            </p:cNvPr>
            <p:cNvSpPr>
              <a:spLocks noChangeArrowheads="1"/>
            </p:cNvSpPr>
            <p:nvPr/>
          </p:nvSpPr>
          <p:spPr bwMode="auto">
            <a:xfrm>
              <a:off x="4511" y="1522"/>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9707" name="Line 13">
              <a:extLst>
                <a:ext uri="{FF2B5EF4-FFF2-40B4-BE49-F238E27FC236}">
                  <a16:creationId xmlns:a16="http://schemas.microsoft.com/office/drawing/2014/main" id="{D1B47B46-6990-BB55-6DC2-726EC7E8D88C}"/>
                </a:ext>
              </a:extLst>
            </p:cNvPr>
            <p:cNvSpPr>
              <a:spLocks noChangeShapeType="1"/>
            </p:cNvSpPr>
            <p:nvPr/>
          </p:nvSpPr>
          <p:spPr bwMode="auto">
            <a:xfrm>
              <a:off x="4660" y="1672"/>
              <a:ext cx="418"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Rectangle 14">
              <a:extLst>
                <a:ext uri="{FF2B5EF4-FFF2-40B4-BE49-F238E27FC236}">
                  <a16:creationId xmlns:a16="http://schemas.microsoft.com/office/drawing/2014/main" id="{D981A6E0-F50E-43AE-A047-AB6D6DD1B623}"/>
                </a:ext>
              </a:extLst>
            </p:cNvPr>
            <p:cNvSpPr>
              <a:spLocks noChangeArrowheads="1"/>
            </p:cNvSpPr>
            <p:nvPr/>
          </p:nvSpPr>
          <p:spPr bwMode="auto">
            <a:xfrm>
              <a:off x="4624" y="1541"/>
              <a:ext cx="4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p : Payment</a:t>
              </a:r>
              <a:endParaRPr lang="en-US" altLang="en-US" dirty="0"/>
            </a:p>
          </p:txBody>
        </p:sp>
        <p:sp>
          <p:nvSpPr>
            <p:cNvPr id="29709" name="Rectangle 15">
              <a:extLst>
                <a:ext uri="{FF2B5EF4-FFF2-40B4-BE49-F238E27FC236}">
                  <a16:creationId xmlns:a16="http://schemas.microsoft.com/office/drawing/2014/main" id="{EF331B42-905C-6B45-7394-6D543CBC1FCD}"/>
                </a:ext>
              </a:extLst>
            </p:cNvPr>
            <p:cNvSpPr>
              <a:spLocks noChangeArrowheads="1"/>
            </p:cNvSpPr>
            <p:nvPr/>
          </p:nvSpPr>
          <p:spPr bwMode="auto">
            <a:xfrm>
              <a:off x="4511" y="1994"/>
              <a:ext cx="717" cy="224"/>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9710" name="Line 16">
              <a:extLst>
                <a:ext uri="{FF2B5EF4-FFF2-40B4-BE49-F238E27FC236}">
                  <a16:creationId xmlns:a16="http://schemas.microsoft.com/office/drawing/2014/main" id="{BBEB3DD2-040E-33D0-746C-19A22866F925}"/>
                </a:ext>
              </a:extLst>
            </p:cNvPr>
            <p:cNvSpPr>
              <a:spLocks noChangeShapeType="1"/>
            </p:cNvSpPr>
            <p:nvPr/>
          </p:nvSpPr>
          <p:spPr bwMode="auto">
            <a:xfrm>
              <a:off x="4779" y="2143"/>
              <a:ext cx="18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1" name="Rectangle 17">
              <a:extLst>
                <a:ext uri="{FF2B5EF4-FFF2-40B4-BE49-F238E27FC236}">
                  <a16:creationId xmlns:a16="http://schemas.microsoft.com/office/drawing/2014/main" id="{A44EDC0A-48F8-BC00-8EA6-4BA3C3FFB6DB}"/>
                </a:ext>
              </a:extLst>
            </p:cNvPr>
            <p:cNvSpPr>
              <a:spLocks noChangeArrowheads="1"/>
            </p:cNvSpPr>
            <p:nvPr/>
          </p:nvSpPr>
          <p:spPr bwMode="auto">
            <a:xfrm>
              <a:off x="4779" y="1975"/>
              <a:ext cx="18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:Sale</a:t>
              </a:r>
              <a:endParaRPr lang="en-US" altLang="en-US"/>
            </a:p>
          </p:txBody>
        </p:sp>
        <p:sp>
          <p:nvSpPr>
            <p:cNvPr id="29712" name="Line 18">
              <a:extLst>
                <a:ext uri="{FF2B5EF4-FFF2-40B4-BE49-F238E27FC236}">
                  <a16:creationId xmlns:a16="http://schemas.microsoft.com/office/drawing/2014/main" id="{524C7CD3-50AA-122B-19A7-03451CD63579}"/>
                </a:ext>
              </a:extLst>
            </p:cNvPr>
            <p:cNvSpPr>
              <a:spLocks noChangeShapeType="1"/>
            </p:cNvSpPr>
            <p:nvPr/>
          </p:nvSpPr>
          <p:spPr bwMode="auto">
            <a:xfrm>
              <a:off x="2031" y="1635"/>
              <a:ext cx="866"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3" name="Rectangle 19">
              <a:extLst>
                <a:ext uri="{FF2B5EF4-FFF2-40B4-BE49-F238E27FC236}">
                  <a16:creationId xmlns:a16="http://schemas.microsoft.com/office/drawing/2014/main" id="{2A4896F6-6287-0898-8B57-7B3B2D00EC80}"/>
                </a:ext>
              </a:extLst>
            </p:cNvPr>
            <p:cNvSpPr>
              <a:spLocks noChangeArrowheads="1"/>
            </p:cNvSpPr>
            <p:nvPr/>
          </p:nvSpPr>
          <p:spPr bwMode="auto">
            <a:xfrm>
              <a:off x="2195" y="1374"/>
              <a:ext cx="56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err="1">
                  <a:solidFill>
                    <a:srgbClr val="000000"/>
                  </a:solidFill>
                  <a:latin typeface="Helvetica" panose="020B0604020202020204" pitchFamily="34" charset="0"/>
                </a:rPr>
                <a:t>makePayment</a:t>
              </a:r>
              <a:r>
                <a:rPr lang="en-US" altLang="en-US" sz="1000" dirty="0">
                  <a:solidFill>
                    <a:srgbClr val="000000"/>
                  </a:solidFill>
                  <a:latin typeface="Helvetica" panose="020B0604020202020204" pitchFamily="34" charset="0"/>
                </a:rPr>
                <a:t>()</a:t>
              </a:r>
              <a:endParaRPr lang="en-US" altLang="en-US" dirty="0"/>
            </a:p>
          </p:txBody>
        </p:sp>
        <p:sp>
          <p:nvSpPr>
            <p:cNvPr id="29714" name="Line 20">
              <a:extLst>
                <a:ext uri="{FF2B5EF4-FFF2-40B4-BE49-F238E27FC236}">
                  <a16:creationId xmlns:a16="http://schemas.microsoft.com/office/drawing/2014/main" id="{CD2FA9C5-968E-65FE-C226-4EE633FB9B23}"/>
                </a:ext>
              </a:extLst>
            </p:cNvPr>
            <p:cNvSpPr>
              <a:spLocks noChangeShapeType="1"/>
            </p:cNvSpPr>
            <p:nvPr/>
          </p:nvSpPr>
          <p:spPr bwMode="auto">
            <a:xfrm>
              <a:off x="3614" y="1635"/>
              <a:ext cx="897"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5" name="Rectangle 21">
              <a:extLst>
                <a:ext uri="{FF2B5EF4-FFF2-40B4-BE49-F238E27FC236}">
                  <a16:creationId xmlns:a16="http://schemas.microsoft.com/office/drawing/2014/main" id="{CA109CE0-FBBB-F289-34A9-59B4BF97A411}"/>
                </a:ext>
              </a:extLst>
            </p:cNvPr>
            <p:cNvSpPr>
              <a:spLocks noChangeArrowheads="1"/>
            </p:cNvSpPr>
            <p:nvPr/>
          </p:nvSpPr>
          <p:spPr bwMode="auto">
            <a:xfrm>
              <a:off x="3861" y="1473"/>
              <a:ext cx="3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1: create()</a:t>
              </a:r>
              <a:endParaRPr lang="en-US" altLang="en-US"/>
            </a:p>
          </p:txBody>
        </p:sp>
        <p:sp>
          <p:nvSpPr>
            <p:cNvPr id="29716" name="Freeform 22">
              <a:extLst>
                <a:ext uri="{FF2B5EF4-FFF2-40B4-BE49-F238E27FC236}">
                  <a16:creationId xmlns:a16="http://schemas.microsoft.com/office/drawing/2014/main" id="{F03FAC5A-9A15-7516-D00F-779CF8D89A26}"/>
                </a:ext>
              </a:extLst>
            </p:cNvPr>
            <p:cNvSpPr>
              <a:spLocks/>
            </p:cNvSpPr>
            <p:nvPr/>
          </p:nvSpPr>
          <p:spPr bwMode="auto">
            <a:xfrm>
              <a:off x="3256" y="1747"/>
              <a:ext cx="1255" cy="359"/>
            </a:xfrm>
            <a:custGeom>
              <a:avLst/>
              <a:gdLst>
                <a:gd name="T0" fmla="*/ 0 w 1255"/>
                <a:gd name="T1" fmla="*/ 0 h 359"/>
                <a:gd name="T2" fmla="*/ 0 w 1255"/>
                <a:gd name="T3" fmla="*/ 359 h 359"/>
                <a:gd name="T4" fmla="*/ 1255 w 1255"/>
                <a:gd name="T5" fmla="*/ 359 h 359"/>
                <a:gd name="T6" fmla="*/ 0 60000 65536"/>
                <a:gd name="T7" fmla="*/ 0 60000 65536"/>
                <a:gd name="T8" fmla="*/ 0 60000 65536"/>
                <a:gd name="T9" fmla="*/ 0 w 1255"/>
                <a:gd name="T10" fmla="*/ 0 h 359"/>
                <a:gd name="T11" fmla="*/ 1255 w 1255"/>
                <a:gd name="T12" fmla="*/ 359 h 359"/>
              </a:gdLst>
              <a:ahLst/>
              <a:cxnLst>
                <a:cxn ang="T6">
                  <a:pos x="T0" y="T1"/>
                </a:cxn>
                <a:cxn ang="T7">
                  <a:pos x="T2" y="T3"/>
                </a:cxn>
                <a:cxn ang="T8">
                  <a:pos x="T4" y="T5"/>
                </a:cxn>
              </a:cxnLst>
              <a:rect l="T9" t="T10" r="T11" b="T12"/>
              <a:pathLst>
                <a:path w="1255" h="359">
                  <a:moveTo>
                    <a:pt x="0" y="0"/>
                  </a:moveTo>
                  <a:lnTo>
                    <a:pt x="0" y="359"/>
                  </a:lnTo>
                  <a:lnTo>
                    <a:pt x="1255" y="359"/>
                  </a:lnTo>
                </a:path>
              </a:pathLst>
            </a:custGeom>
            <a:noFill/>
            <a:ln w="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9717" name="Rectangle 23">
              <a:extLst>
                <a:ext uri="{FF2B5EF4-FFF2-40B4-BE49-F238E27FC236}">
                  <a16:creationId xmlns:a16="http://schemas.microsoft.com/office/drawing/2014/main" id="{E292500F-C80E-D6A9-E914-98DAA9E3F890}"/>
                </a:ext>
              </a:extLst>
            </p:cNvPr>
            <p:cNvSpPr>
              <a:spLocks noChangeArrowheads="1"/>
            </p:cNvSpPr>
            <p:nvPr/>
          </p:nvSpPr>
          <p:spPr bwMode="auto">
            <a:xfrm>
              <a:off x="3435" y="1900"/>
              <a:ext cx="63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2: addPayment(p)</a:t>
              </a:r>
              <a:endParaRPr lang="en-US" altLang="en-US"/>
            </a:p>
          </p:txBody>
        </p:sp>
        <p:sp>
          <p:nvSpPr>
            <p:cNvPr id="29718" name="Line 24">
              <a:extLst>
                <a:ext uri="{FF2B5EF4-FFF2-40B4-BE49-F238E27FC236}">
                  <a16:creationId xmlns:a16="http://schemas.microsoft.com/office/drawing/2014/main" id="{1C8F3469-B5BE-01DB-2471-45956ED74EB5}"/>
                </a:ext>
              </a:extLst>
            </p:cNvPr>
            <p:cNvSpPr>
              <a:spLocks noChangeShapeType="1"/>
            </p:cNvSpPr>
            <p:nvPr/>
          </p:nvSpPr>
          <p:spPr bwMode="auto">
            <a:xfrm>
              <a:off x="2449" y="1500"/>
              <a:ext cx="9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9" name="Freeform 25">
              <a:extLst>
                <a:ext uri="{FF2B5EF4-FFF2-40B4-BE49-F238E27FC236}">
                  <a16:creationId xmlns:a16="http://schemas.microsoft.com/office/drawing/2014/main" id="{81068154-4651-5123-1B7D-740FC763AF75}"/>
                </a:ext>
              </a:extLst>
            </p:cNvPr>
            <p:cNvSpPr>
              <a:spLocks/>
            </p:cNvSpPr>
            <p:nvPr/>
          </p:nvSpPr>
          <p:spPr bwMode="auto">
            <a:xfrm>
              <a:off x="2531" y="1485"/>
              <a:ext cx="53" cy="37"/>
            </a:xfrm>
            <a:custGeom>
              <a:avLst/>
              <a:gdLst>
                <a:gd name="T0" fmla="*/ 0 w 53"/>
                <a:gd name="T1" fmla="*/ 37 h 37"/>
                <a:gd name="T2" fmla="*/ 53 w 53"/>
                <a:gd name="T3" fmla="*/ 15 h 37"/>
                <a:gd name="T4" fmla="*/ 0 w 53"/>
                <a:gd name="T5" fmla="*/ 0 h 37"/>
                <a:gd name="T6" fmla="*/ 0 w 53"/>
                <a:gd name="T7" fmla="*/ 37 h 37"/>
                <a:gd name="T8" fmla="*/ 0 60000 65536"/>
                <a:gd name="T9" fmla="*/ 0 60000 65536"/>
                <a:gd name="T10" fmla="*/ 0 60000 65536"/>
                <a:gd name="T11" fmla="*/ 0 60000 65536"/>
                <a:gd name="T12" fmla="*/ 0 w 53"/>
                <a:gd name="T13" fmla="*/ 0 h 37"/>
                <a:gd name="T14" fmla="*/ 53 w 53"/>
                <a:gd name="T15" fmla="*/ 37 h 37"/>
              </a:gdLst>
              <a:ahLst/>
              <a:cxnLst>
                <a:cxn ang="T8">
                  <a:pos x="T0" y="T1"/>
                </a:cxn>
                <a:cxn ang="T9">
                  <a:pos x="T2" y="T3"/>
                </a:cxn>
                <a:cxn ang="T10">
                  <a:pos x="T4" y="T5"/>
                </a:cxn>
                <a:cxn ang="T11">
                  <a:pos x="T6" y="T7"/>
                </a:cxn>
              </a:cxnLst>
              <a:rect l="T12" t="T13" r="T14" b="T15"/>
              <a:pathLst>
                <a:path w="53" h="37">
                  <a:moveTo>
                    <a:pt x="0" y="37"/>
                  </a:moveTo>
                  <a:lnTo>
                    <a:pt x="53"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9720" name="Line 26">
              <a:extLst>
                <a:ext uri="{FF2B5EF4-FFF2-40B4-BE49-F238E27FC236}">
                  <a16:creationId xmlns:a16="http://schemas.microsoft.com/office/drawing/2014/main" id="{B657E96F-7343-7CD0-7F9A-4F4187792D0F}"/>
                </a:ext>
              </a:extLst>
            </p:cNvPr>
            <p:cNvSpPr>
              <a:spLocks noChangeShapeType="1"/>
            </p:cNvSpPr>
            <p:nvPr/>
          </p:nvSpPr>
          <p:spPr bwMode="auto">
            <a:xfrm>
              <a:off x="4242" y="1590"/>
              <a:ext cx="89"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1" name="Freeform 27">
              <a:extLst>
                <a:ext uri="{FF2B5EF4-FFF2-40B4-BE49-F238E27FC236}">
                  <a16:creationId xmlns:a16="http://schemas.microsoft.com/office/drawing/2014/main" id="{1736675C-D370-7C51-C855-99B05CB58E0B}"/>
                </a:ext>
              </a:extLst>
            </p:cNvPr>
            <p:cNvSpPr>
              <a:spLocks/>
            </p:cNvSpPr>
            <p:nvPr/>
          </p:nvSpPr>
          <p:spPr bwMode="auto">
            <a:xfrm>
              <a:off x="4324" y="1575"/>
              <a:ext cx="52" cy="37"/>
            </a:xfrm>
            <a:custGeom>
              <a:avLst/>
              <a:gdLst>
                <a:gd name="T0" fmla="*/ 0 w 52"/>
                <a:gd name="T1" fmla="*/ 37 h 37"/>
                <a:gd name="T2" fmla="*/ 52 w 52"/>
                <a:gd name="T3" fmla="*/ 15 h 37"/>
                <a:gd name="T4" fmla="*/ 0 w 52"/>
                <a:gd name="T5" fmla="*/ 0 h 37"/>
                <a:gd name="T6" fmla="*/ 0 w 52"/>
                <a:gd name="T7" fmla="*/ 37 h 37"/>
                <a:gd name="T8" fmla="*/ 0 60000 65536"/>
                <a:gd name="T9" fmla="*/ 0 60000 65536"/>
                <a:gd name="T10" fmla="*/ 0 60000 65536"/>
                <a:gd name="T11" fmla="*/ 0 60000 65536"/>
                <a:gd name="T12" fmla="*/ 0 w 52"/>
                <a:gd name="T13" fmla="*/ 0 h 37"/>
                <a:gd name="T14" fmla="*/ 52 w 52"/>
                <a:gd name="T15" fmla="*/ 37 h 37"/>
              </a:gdLst>
              <a:ahLst/>
              <a:cxnLst>
                <a:cxn ang="T8">
                  <a:pos x="T0" y="T1"/>
                </a:cxn>
                <a:cxn ang="T9">
                  <a:pos x="T2" y="T3"/>
                </a:cxn>
                <a:cxn ang="T10">
                  <a:pos x="T4" y="T5"/>
                </a:cxn>
                <a:cxn ang="T11">
                  <a:pos x="T6" y="T7"/>
                </a:cxn>
              </a:cxnLst>
              <a:rect l="T12" t="T13" r="T14" b="T15"/>
              <a:pathLst>
                <a:path w="52" h="37">
                  <a:moveTo>
                    <a:pt x="0" y="37"/>
                  </a:moveTo>
                  <a:lnTo>
                    <a:pt x="52"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29722" name="Line 28">
              <a:extLst>
                <a:ext uri="{FF2B5EF4-FFF2-40B4-BE49-F238E27FC236}">
                  <a16:creationId xmlns:a16="http://schemas.microsoft.com/office/drawing/2014/main" id="{55286C2F-CB79-7F11-2164-55488D13EE91}"/>
                </a:ext>
              </a:extLst>
            </p:cNvPr>
            <p:cNvSpPr>
              <a:spLocks noChangeShapeType="1"/>
            </p:cNvSpPr>
            <p:nvPr/>
          </p:nvSpPr>
          <p:spPr bwMode="auto">
            <a:xfrm>
              <a:off x="4107" y="2038"/>
              <a:ext cx="9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3" name="Freeform 29">
              <a:extLst>
                <a:ext uri="{FF2B5EF4-FFF2-40B4-BE49-F238E27FC236}">
                  <a16:creationId xmlns:a16="http://schemas.microsoft.com/office/drawing/2014/main" id="{3F2AEA5A-3FE0-ED1D-629F-B862528F70A4}"/>
                </a:ext>
              </a:extLst>
            </p:cNvPr>
            <p:cNvSpPr>
              <a:spLocks/>
            </p:cNvSpPr>
            <p:nvPr/>
          </p:nvSpPr>
          <p:spPr bwMode="auto">
            <a:xfrm>
              <a:off x="4189" y="2024"/>
              <a:ext cx="53" cy="37"/>
            </a:xfrm>
            <a:custGeom>
              <a:avLst/>
              <a:gdLst>
                <a:gd name="T0" fmla="*/ 0 w 53"/>
                <a:gd name="T1" fmla="*/ 37 h 37"/>
                <a:gd name="T2" fmla="*/ 53 w 53"/>
                <a:gd name="T3" fmla="*/ 14 h 37"/>
                <a:gd name="T4" fmla="*/ 0 w 53"/>
                <a:gd name="T5" fmla="*/ 0 h 37"/>
                <a:gd name="T6" fmla="*/ 0 w 53"/>
                <a:gd name="T7" fmla="*/ 37 h 37"/>
                <a:gd name="T8" fmla="*/ 0 60000 65536"/>
                <a:gd name="T9" fmla="*/ 0 60000 65536"/>
                <a:gd name="T10" fmla="*/ 0 60000 65536"/>
                <a:gd name="T11" fmla="*/ 0 60000 65536"/>
                <a:gd name="T12" fmla="*/ 0 w 53"/>
                <a:gd name="T13" fmla="*/ 0 h 37"/>
                <a:gd name="T14" fmla="*/ 53 w 53"/>
                <a:gd name="T15" fmla="*/ 37 h 37"/>
              </a:gdLst>
              <a:ahLst/>
              <a:cxnLst>
                <a:cxn ang="T8">
                  <a:pos x="T0" y="T1"/>
                </a:cxn>
                <a:cxn ang="T9">
                  <a:pos x="T2" y="T3"/>
                </a:cxn>
                <a:cxn ang="T10">
                  <a:pos x="T4" y="T5"/>
                </a:cxn>
                <a:cxn ang="T11">
                  <a:pos x="T6" y="T7"/>
                </a:cxn>
              </a:cxnLst>
              <a:rect l="T12" t="T13" r="T14" b="T15"/>
              <a:pathLst>
                <a:path w="53" h="37">
                  <a:moveTo>
                    <a:pt x="0" y="37"/>
                  </a:moveTo>
                  <a:lnTo>
                    <a:pt x="53" y="14"/>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0B289C59-F208-8B28-8F9F-DBAD756FE2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C00C42CB-B021-4040-8F9C-A3AD1E1FA6C4}" type="slidenum">
              <a:rPr lang="de-DE" altLang="en-US" sz="1000"/>
              <a:pPr/>
              <a:t>19</a:t>
            </a:fld>
            <a:endParaRPr lang="de-DE" altLang="en-US" sz="1000"/>
          </a:p>
        </p:txBody>
      </p:sp>
      <p:sp>
        <p:nvSpPr>
          <p:cNvPr id="30723" name="Rectangle 2">
            <a:extLst>
              <a:ext uri="{FF2B5EF4-FFF2-40B4-BE49-F238E27FC236}">
                <a16:creationId xmlns:a16="http://schemas.microsoft.com/office/drawing/2014/main" id="{7722EDF4-7E90-BE06-9885-36DE6FBCA7A3}"/>
              </a:ext>
            </a:extLst>
          </p:cNvPr>
          <p:cNvSpPr>
            <a:spLocks noGrp="1" noChangeArrowheads="1"/>
          </p:cNvSpPr>
          <p:nvPr>
            <p:ph type="title"/>
          </p:nvPr>
        </p:nvSpPr>
        <p:spPr/>
        <p:txBody>
          <a:bodyPr/>
          <a:lstStyle/>
          <a:p>
            <a:r>
              <a:rPr lang="en-US" altLang="en-US"/>
              <a:t>…High Cohesion – Example…</a:t>
            </a:r>
          </a:p>
        </p:txBody>
      </p:sp>
      <p:sp>
        <p:nvSpPr>
          <p:cNvPr id="30724" name="Rectangle 3">
            <a:extLst>
              <a:ext uri="{FF2B5EF4-FFF2-40B4-BE49-F238E27FC236}">
                <a16:creationId xmlns:a16="http://schemas.microsoft.com/office/drawing/2014/main" id="{A6C3C75C-EAAB-F4B4-A2B1-EFB0D83BF3A3}"/>
              </a:ext>
            </a:extLst>
          </p:cNvPr>
          <p:cNvSpPr>
            <a:spLocks noGrp="1" noChangeArrowheads="1"/>
          </p:cNvSpPr>
          <p:nvPr>
            <p:ph type="body" idx="1"/>
          </p:nvPr>
        </p:nvSpPr>
        <p:spPr/>
        <p:txBody>
          <a:bodyPr/>
          <a:lstStyle/>
          <a:p>
            <a:pPr marL="342900" indent="-342900"/>
            <a:r>
              <a:rPr lang="en-US" altLang="en-US" dirty="0"/>
              <a:t>This is acceptable, but if we continue to make register class responsible for doing some or most of the work related to more and more system operations, it may become overworked and incohesive.</a:t>
            </a:r>
          </a:p>
          <a:p>
            <a:pPr marL="342900" indent="-342900"/>
            <a:r>
              <a:rPr lang="en-US" altLang="en-US" dirty="0"/>
              <a:t>The alternative as suggested by </a:t>
            </a:r>
            <a:r>
              <a:rPr lang="en-US" altLang="en-US" dirty="0">
                <a:solidFill>
                  <a:srgbClr val="FF0000"/>
                </a:solidFill>
              </a:rPr>
              <a:t>Low Coupling </a:t>
            </a:r>
            <a:r>
              <a:rPr lang="en-US" altLang="en-US" dirty="0"/>
              <a:t>delegates </a:t>
            </a:r>
            <a:r>
              <a:rPr lang="en-US" altLang="en-US" i="1" dirty="0"/>
              <a:t>Payment</a:t>
            </a:r>
            <a:r>
              <a:rPr lang="en-US" altLang="en-US" dirty="0"/>
              <a:t> creation to </a:t>
            </a:r>
            <a:r>
              <a:rPr lang="en-US" altLang="en-US" i="1" dirty="0"/>
              <a:t>Sale</a:t>
            </a:r>
            <a:r>
              <a:rPr lang="en-US" altLang="en-US" dirty="0"/>
              <a:t>, which supports higher cohesion.</a:t>
            </a:r>
            <a:endParaRPr lang="en-US" altLang="en-US" i="1" dirty="0"/>
          </a:p>
        </p:txBody>
      </p:sp>
      <p:grpSp>
        <p:nvGrpSpPr>
          <p:cNvPr id="30725" name="Group 8">
            <a:extLst>
              <a:ext uri="{FF2B5EF4-FFF2-40B4-BE49-F238E27FC236}">
                <a16:creationId xmlns:a16="http://schemas.microsoft.com/office/drawing/2014/main" id="{9CD15DFA-0EF7-99AB-725A-5A1E4233FE59}"/>
              </a:ext>
            </a:extLst>
          </p:cNvPr>
          <p:cNvGrpSpPr>
            <a:grpSpLocks noChangeAspect="1"/>
          </p:cNvGrpSpPr>
          <p:nvPr/>
        </p:nvGrpSpPr>
        <p:grpSpPr bwMode="auto">
          <a:xfrm>
            <a:off x="3581401" y="4860926"/>
            <a:ext cx="5110163" cy="1592263"/>
            <a:chOff x="1296" y="3062"/>
            <a:chExt cx="3219" cy="1003"/>
          </a:xfrm>
        </p:grpSpPr>
        <p:sp>
          <p:nvSpPr>
            <p:cNvPr id="30726" name="AutoShape 7">
              <a:extLst>
                <a:ext uri="{FF2B5EF4-FFF2-40B4-BE49-F238E27FC236}">
                  <a16:creationId xmlns:a16="http://schemas.microsoft.com/office/drawing/2014/main" id="{8F7AF381-EF25-3B8B-4482-256F8F52B4CB}"/>
                </a:ext>
              </a:extLst>
            </p:cNvPr>
            <p:cNvSpPr>
              <a:spLocks noChangeAspect="1" noChangeArrowheads="1" noTextEdit="1"/>
            </p:cNvSpPr>
            <p:nvPr/>
          </p:nvSpPr>
          <p:spPr bwMode="auto">
            <a:xfrm>
              <a:off x="1296" y="3062"/>
              <a:ext cx="3219" cy="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27" name="Rectangle 9">
              <a:extLst>
                <a:ext uri="{FF2B5EF4-FFF2-40B4-BE49-F238E27FC236}">
                  <a16:creationId xmlns:a16="http://schemas.microsoft.com/office/drawing/2014/main" id="{0EFC3D0E-F38C-2E8A-8A3A-5458B9380F39}"/>
                </a:ext>
              </a:extLst>
            </p:cNvPr>
            <p:cNvSpPr>
              <a:spLocks noChangeArrowheads="1"/>
            </p:cNvSpPr>
            <p:nvPr/>
          </p:nvSpPr>
          <p:spPr bwMode="auto">
            <a:xfrm>
              <a:off x="2169" y="3182"/>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30728" name="Line 10">
              <a:extLst>
                <a:ext uri="{FF2B5EF4-FFF2-40B4-BE49-F238E27FC236}">
                  <a16:creationId xmlns:a16="http://schemas.microsoft.com/office/drawing/2014/main" id="{EB5622FB-643A-4EF7-C07F-9732F391B23F}"/>
                </a:ext>
              </a:extLst>
            </p:cNvPr>
            <p:cNvSpPr>
              <a:spLocks noChangeShapeType="1"/>
            </p:cNvSpPr>
            <p:nvPr/>
          </p:nvSpPr>
          <p:spPr bwMode="auto">
            <a:xfrm>
              <a:off x="2424" y="3340"/>
              <a:ext cx="224"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9" name="Rectangle 11">
              <a:extLst>
                <a:ext uri="{FF2B5EF4-FFF2-40B4-BE49-F238E27FC236}">
                  <a16:creationId xmlns:a16="http://schemas.microsoft.com/office/drawing/2014/main" id="{399AF180-5660-FF4C-B466-B799399EFE91}"/>
                </a:ext>
              </a:extLst>
            </p:cNvPr>
            <p:cNvSpPr>
              <a:spLocks noChangeArrowheads="1"/>
            </p:cNvSpPr>
            <p:nvPr/>
          </p:nvSpPr>
          <p:spPr bwMode="auto">
            <a:xfrm>
              <a:off x="2424" y="3181"/>
              <a:ext cx="29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:register</a:t>
              </a:r>
              <a:endParaRPr lang="en-US" altLang="en-US"/>
            </a:p>
          </p:txBody>
        </p:sp>
        <p:sp>
          <p:nvSpPr>
            <p:cNvPr id="30730" name="Rectangle 12">
              <a:extLst>
                <a:ext uri="{FF2B5EF4-FFF2-40B4-BE49-F238E27FC236}">
                  <a16:creationId xmlns:a16="http://schemas.microsoft.com/office/drawing/2014/main" id="{692736DA-2275-6A72-A065-7D630DEAB2E3}"/>
                </a:ext>
              </a:extLst>
            </p:cNvPr>
            <p:cNvSpPr>
              <a:spLocks noChangeArrowheads="1"/>
            </p:cNvSpPr>
            <p:nvPr/>
          </p:nvSpPr>
          <p:spPr bwMode="auto">
            <a:xfrm>
              <a:off x="3791" y="3190"/>
              <a:ext cx="717" cy="225"/>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30731" name="Line 13">
              <a:extLst>
                <a:ext uri="{FF2B5EF4-FFF2-40B4-BE49-F238E27FC236}">
                  <a16:creationId xmlns:a16="http://schemas.microsoft.com/office/drawing/2014/main" id="{45C1AD75-A88C-83F1-BF23-0F0576578DC0}"/>
                </a:ext>
              </a:extLst>
            </p:cNvPr>
            <p:cNvSpPr>
              <a:spLocks noChangeShapeType="1"/>
            </p:cNvSpPr>
            <p:nvPr/>
          </p:nvSpPr>
          <p:spPr bwMode="auto">
            <a:xfrm>
              <a:off x="4059" y="3340"/>
              <a:ext cx="18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2" name="Rectangle 14">
              <a:extLst>
                <a:ext uri="{FF2B5EF4-FFF2-40B4-BE49-F238E27FC236}">
                  <a16:creationId xmlns:a16="http://schemas.microsoft.com/office/drawing/2014/main" id="{7D7C5CD6-498A-78EB-64E9-910EF5438248}"/>
                </a:ext>
              </a:extLst>
            </p:cNvPr>
            <p:cNvSpPr>
              <a:spLocks noChangeArrowheads="1"/>
            </p:cNvSpPr>
            <p:nvPr/>
          </p:nvSpPr>
          <p:spPr bwMode="auto">
            <a:xfrm>
              <a:off x="4044" y="3221"/>
              <a:ext cx="18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:Sale</a:t>
              </a:r>
              <a:endParaRPr lang="en-US" altLang="en-US" dirty="0"/>
            </a:p>
          </p:txBody>
        </p:sp>
        <p:sp>
          <p:nvSpPr>
            <p:cNvPr id="30733" name="Rectangle 15">
              <a:extLst>
                <a:ext uri="{FF2B5EF4-FFF2-40B4-BE49-F238E27FC236}">
                  <a16:creationId xmlns:a16="http://schemas.microsoft.com/office/drawing/2014/main" id="{8C784869-78E5-984B-DD64-B9DD182AF749}"/>
                </a:ext>
              </a:extLst>
            </p:cNvPr>
            <p:cNvSpPr>
              <a:spLocks noChangeArrowheads="1"/>
            </p:cNvSpPr>
            <p:nvPr/>
          </p:nvSpPr>
          <p:spPr bwMode="auto">
            <a:xfrm>
              <a:off x="3791" y="3841"/>
              <a:ext cx="717" cy="224"/>
            </a:xfrm>
            <a:prstGeom prst="rect">
              <a:avLst/>
            </a:prstGeom>
            <a:solidFill>
              <a:srgbClr val="FFFFFF"/>
            </a:solidFill>
            <a:ln w="7">
              <a:solidFill>
                <a:srgbClr val="000000"/>
              </a:solidFill>
              <a:miter lim="800000"/>
              <a:headEnd/>
              <a:tailEnd/>
            </a:ln>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30734" name="Line 16">
              <a:extLst>
                <a:ext uri="{FF2B5EF4-FFF2-40B4-BE49-F238E27FC236}">
                  <a16:creationId xmlns:a16="http://schemas.microsoft.com/office/drawing/2014/main" id="{858AE055-2990-B4B0-64AF-A745CBEA67C0}"/>
                </a:ext>
              </a:extLst>
            </p:cNvPr>
            <p:cNvSpPr>
              <a:spLocks noChangeShapeType="1"/>
            </p:cNvSpPr>
            <p:nvPr/>
          </p:nvSpPr>
          <p:spPr bwMode="auto">
            <a:xfrm>
              <a:off x="3985" y="3990"/>
              <a:ext cx="328"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5" name="Rectangle 17">
              <a:extLst>
                <a:ext uri="{FF2B5EF4-FFF2-40B4-BE49-F238E27FC236}">
                  <a16:creationId xmlns:a16="http://schemas.microsoft.com/office/drawing/2014/main" id="{2E733F17-6479-5BA8-2C34-C82682CC1FD8}"/>
                </a:ext>
              </a:extLst>
            </p:cNvPr>
            <p:cNvSpPr>
              <a:spLocks noChangeArrowheads="1"/>
            </p:cNvSpPr>
            <p:nvPr/>
          </p:nvSpPr>
          <p:spPr bwMode="auto">
            <a:xfrm>
              <a:off x="3954" y="3845"/>
              <a:ext cx="3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dirty="0">
                  <a:solidFill>
                    <a:srgbClr val="000000"/>
                  </a:solidFill>
                  <a:latin typeface="Helvetica" panose="020B0604020202020204" pitchFamily="34" charset="0"/>
                </a:rPr>
                <a:t>:Payment</a:t>
              </a:r>
              <a:endParaRPr lang="en-US" altLang="en-US" dirty="0"/>
            </a:p>
          </p:txBody>
        </p:sp>
        <p:sp>
          <p:nvSpPr>
            <p:cNvPr id="30736" name="Line 18">
              <a:extLst>
                <a:ext uri="{FF2B5EF4-FFF2-40B4-BE49-F238E27FC236}">
                  <a16:creationId xmlns:a16="http://schemas.microsoft.com/office/drawing/2014/main" id="{565D1A4B-C030-D6C4-7A4C-22A6C7A99A2B}"/>
                </a:ext>
              </a:extLst>
            </p:cNvPr>
            <p:cNvSpPr>
              <a:spLocks noChangeShapeType="1"/>
            </p:cNvSpPr>
            <p:nvPr/>
          </p:nvSpPr>
          <p:spPr bwMode="auto">
            <a:xfrm>
              <a:off x="1311" y="3302"/>
              <a:ext cx="866"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7" name="Rectangle 19">
              <a:extLst>
                <a:ext uri="{FF2B5EF4-FFF2-40B4-BE49-F238E27FC236}">
                  <a16:creationId xmlns:a16="http://schemas.microsoft.com/office/drawing/2014/main" id="{9F8B96C9-62D7-B1F4-8B7F-E415351E63F4}"/>
                </a:ext>
              </a:extLst>
            </p:cNvPr>
            <p:cNvSpPr>
              <a:spLocks noChangeArrowheads="1"/>
            </p:cNvSpPr>
            <p:nvPr/>
          </p:nvSpPr>
          <p:spPr bwMode="auto">
            <a:xfrm>
              <a:off x="1468" y="3121"/>
              <a:ext cx="56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makePayment()</a:t>
              </a:r>
              <a:endParaRPr lang="en-US" altLang="en-US"/>
            </a:p>
          </p:txBody>
        </p:sp>
        <p:sp>
          <p:nvSpPr>
            <p:cNvPr id="30738" name="Line 20">
              <a:extLst>
                <a:ext uri="{FF2B5EF4-FFF2-40B4-BE49-F238E27FC236}">
                  <a16:creationId xmlns:a16="http://schemas.microsoft.com/office/drawing/2014/main" id="{EC353CD2-3691-6275-CE28-B31E1E473A47}"/>
                </a:ext>
              </a:extLst>
            </p:cNvPr>
            <p:cNvSpPr>
              <a:spLocks noChangeShapeType="1"/>
            </p:cNvSpPr>
            <p:nvPr/>
          </p:nvSpPr>
          <p:spPr bwMode="auto">
            <a:xfrm>
              <a:off x="2894" y="3302"/>
              <a:ext cx="897"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9" name="Rectangle 21">
              <a:extLst>
                <a:ext uri="{FF2B5EF4-FFF2-40B4-BE49-F238E27FC236}">
                  <a16:creationId xmlns:a16="http://schemas.microsoft.com/office/drawing/2014/main" id="{03EFA749-5A4B-0FF5-BB1E-FEA2318966B9}"/>
                </a:ext>
              </a:extLst>
            </p:cNvPr>
            <p:cNvSpPr>
              <a:spLocks noChangeArrowheads="1"/>
            </p:cNvSpPr>
            <p:nvPr/>
          </p:nvSpPr>
          <p:spPr bwMode="auto">
            <a:xfrm>
              <a:off x="3013" y="3136"/>
              <a:ext cx="65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1: makePayment()</a:t>
              </a:r>
              <a:endParaRPr lang="en-US" altLang="en-US"/>
            </a:p>
          </p:txBody>
        </p:sp>
        <p:sp>
          <p:nvSpPr>
            <p:cNvPr id="30740" name="Line 22">
              <a:extLst>
                <a:ext uri="{FF2B5EF4-FFF2-40B4-BE49-F238E27FC236}">
                  <a16:creationId xmlns:a16="http://schemas.microsoft.com/office/drawing/2014/main" id="{CD1A0052-E42E-E0FE-66CE-29BBEF9BF610}"/>
                </a:ext>
              </a:extLst>
            </p:cNvPr>
            <p:cNvSpPr>
              <a:spLocks noChangeShapeType="1"/>
            </p:cNvSpPr>
            <p:nvPr/>
          </p:nvSpPr>
          <p:spPr bwMode="auto">
            <a:xfrm>
              <a:off x="4149" y="3415"/>
              <a:ext cx="1" cy="426"/>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Rectangle 23">
              <a:extLst>
                <a:ext uri="{FF2B5EF4-FFF2-40B4-BE49-F238E27FC236}">
                  <a16:creationId xmlns:a16="http://schemas.microsoft.com/office/drawing/2014/main" id="{40B3DE98-54E7-422F-6DC4-B0884F724D75}"/>
                </a:ext>
              </a:extLst>
            </p:cNvPr>
            <p:cNvSpPr>
              <a:spLocks noChangeArrowheads="1"/>
            </p:cNvSpPr>
            <p:nvPr/>
          </p:nvSpPr>
          <p:spPr bwMode="auto">
            <a:xfrm>
              <a:off x="3558" y="3488"/>
              <a:ext cx="43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r>
                <a:rPr lang="en-US" altLang="en-US" sz="1000">
                  <a:solidFill>
                    <a:srgbClr val="000000"/>
                  </a:solidFill>
                  <a:latin typeface="Helvetica" panose="020B0604020202020204" pitchFamily="34" charset="0"/>
                </a:rPr>
                <a:t>1.1. create()</a:t>
              </a:r>
              <a:endParaRPr lang="en-US" altLang="en-US"/>
            </a:p>
          </p:txBody>
        </p:sp>
        <p:sp>
          <p:nvSpPr>
            <p:cNvPr id="30742" name="Line 24">
              <a:extLst>
                <a:ext uri="{FF2B5EF4-FFF2-40B4-BE49-F238E27FC236}">
                  <a16:creationId xmlns:a16="http://schemas.microsoft.com/office/drawing/2014/main" id="{99E65871-AD96-25DA-B403-18EC453D44EF}"/>
                </a:ext>
              </a:extLst>
            </p:cNvPr>
            <p:cNvSpPr>
              <a:spLocks noChangeShapeType="1"/>
            </p:cNvSpPr>
            <p:nvPr/>
          </p:nvSpPr>
          <p:spPr bwMode="auto">
            <a:xfrm>
              <a:off x="1774" y="3240"/>
              <a:ext cx="90"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3" name="Freeform 25">
              <a:extLst>
                <a:ext uri="{FF2B5EF4-FFF2-40B4-BE49-F238E27FC236}">
                  <a16:creationId xmlns:a16="http://schemas.microsoft.com/office/drawing/2014/main" id="{DE596865-40A8-4560-BF71-AEEB0038BFCD}"/>
                </a:ext>
              </a:extLst>
            </p:cNvPr>
            <p:cNvSpPr>
              <a:spLocks/>
            </p:cNvSpPr>
            <p:nvPr/>
          </p:nvSpPr>
          <p:spPr bwMode="auto">
            <a:xfrm>
              <a:off x="1856" y="3243"/>
              <a:ext cx="52" cy="37"/>
            </a:xfrm>
            <a:custGeom>
              <a:avLst/>
              <a:gdLst>
                <a:gd name="T0" fmla="*/ 0 w 52"/>
                <a:gd name="T1" fmla="*/ 37 h 37"/>
                <a:gd name="T2" fmla="*/ 52 w 52"/>
                <a:gd name="T3" fmla="*/ 15 h 37"/>
                <a:gd name="T4" fmla="*/ 0 w 52"/>
                <a:gd name="T5" fmla="*/ 0 h 37"/>
                <a:gd name="T6" fmla="*/ 0 w 52"/>
                <a:gd name="T7" fmla="*/ 37 h 37"/>
                <a:gd name="T8" fmla="*/ 0 60000 65536"/>
                <a:gd name="T9" fmla="*/ 0 60000 65536"/>
                <a:gd name="T10" fmla="*/ 0 60000 65536"/>
                <a:gd name="T11" fmla="*/ 0 60000 65536"/>
                <a:gd name="T12" fmla="*/ 0 w 52"/>
                <a:gd name="T13" fmla="*/ 0 h 37"/>
                <a:gd name="T14" fmla="*/ 52 w 52"/>
                <a:gd name="T15" fmla="*/ 37 h 37"/>
              </a:gdLst>
              <a:ahLst/>
              <a:cxnLst>
                <a:cxn ang="T8">
                  <a:pos x="T0" y="T1"/>
                </a:cxn>
                <a:cxn ang="T9">
                  <a:pos x="T2" y="T3"/>
                </a:cxn>
                <a:cxn ang="T10">
                  <a:pos x="T4" y="T5"/>
                </a:cxn>
                <a:cxn ang="T11">
                  <a:pos x="T6" y="T7"/>
                </a:cxn>
              </a:cxnLst>
              <a:rect l="T12" t="T13" r="T14" b="T15"/>
              <a:pathLst>
                <a:path w="52" h="37">
                  <a:moveTo>
                    <a:pt x="0" y="37"/>
                  </a:moveTo>
                  <a:lnTo>
                    <a:pt x="52"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30744" name="Line 26">
              <a:extLst>
                <a:ext uri="{FF2B5EF4-FFF2-40B4-BE49-F238E27FC236}">
                  <a16:creationId xmlns:a16="http://schemas.microsoft.com/office/drawing/2014/main" id="{6B67FDC4-DF14-D620-C9BC-4FBCB04A0B8A}"/>
                </a:ext>
              </a:extLst>
            </p:cNvPr>
            <p:cNvSpPr>
              <a:spLocks noChangeShapeType="1"/>
            </p:cNvSpPr>
            <p:nvPr/>
          </p:nvSpPr>
          <p:spPr bwMode="auto">
            <a:xfrm>
              <a:off x="3298" y="3249"/>
              <a:ext cx="89" cy="1"/>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5" name="Freeform 27">
              <a:extLst>
                <a:ext uri="{FF2B5EF4-FFF2-40B4-BE49-F238E27FC236}">
                  <a16:creationId xmlns:a16="http://schemas.microsoft.com/office/drawing/2014/main" id="{5A69542C-6545-F963-A64D-32A0028D6437}"/>
                </a:ext>
              </a:extLst>
            </p:cNvPr>
            <p:cNvSpPr>
              <a:spLocks/>
            </p:cNvSpPr>
            <p:nvPr/>
          </p:nvSpPr>
          <p:spPr bwMode="auto">
            <a:xfrm>
              <a:off x="3380" y="3234"/>
              <a:ext cx="52" cy="37"/>
            </a:xfrm>
            <a:custGeom>
              <a:avLst/>
              <a:gdLst>
                <a:gd name="T0" fmla="*/ 0 w 52"/>
                <a:gd name="T1" fmla="*/ 37 h 37"/>
                <a:gd name="T2" fmla="*/ 52 w 52"/>
                <a:gd name="T3" fmla="*/ 15 h 37"/>
                <a:gd name="T4" fmla="*/ 0 w 52"/>
                <a:gd name="T5" fmla="*/ 0 h 37"/>
                <a:gd name="T6" fmla="*/ 0 w 52"/>
                <a:gd name="T7" fmla="*/ 37 h 37"/>
                <a:gd name="T8" fmla="*/ 0 60000 65536"/>
                <a:gd name="T9" fmla="*/ 0 60000 65536"/>
                <a:gd name="T10" fmla="*/ 0 60000 65536"/>
                <a:gd name="T11" fmla="*/ 0 60000 65536"/>
                <a:gd name="T12" fmla="*/ 0 w 52"/>
                <a:gd name="T13" fmla="*/ 0 h 37"/>
                <a:gd name="T14" fmla="*/ 52 w 52"/>
                <a:gd name="T15" fmla="*/ 37 h 37"/>
              </a:gdLst>
              <a:ahLst/>
              <a:cxnLst>
                <a:cxn ang="T8">
                  <a:pos x="T0" y="T1"/>
                </a:cxn>
                <a:cxn ang="T9">
                  <a:pos x="T2" y="T3"/>
                </a:cxn>
                <a:cxn ang="T10">
                  <a:pos x="T4" y="T5"/>
                </a:cxn>
                <a:cxn ang="T11">
                  <a:pos x="T6" y="T7"/>
                </a:cxn>
              </a:cxnLst>
              <a:rect l="T12" t="T13" r="T14" b="T15"/>
              <a:pathLst>
                <a:path w="52" h="37">
                  <a:moveTo>
                    <a:pt x="0" y="37"/>
                  </a:moveTo>
                  <a:lnTo>
                    <a:pt x="52" y="15"/>
                  </a:lnTo>
                  <a:lnTo>
                    <a:pt x="0" y="0"/>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sp>
          <p:nvSpPr>
            <p:cNvPr id="30746" name="Line 28">
              <a:extLst>
                <a:ext uri="{FF2B5EF4-FFF2-40B4-BE49-F238E27FC236}">
                  <a16:creationId xmlns:a16="http://schemas.microsoft.com/office/drawing/2014/main" id="{44633BE5-DDDE-E481-DA39-9581A2D4DFB0}"/>
                </a:ext>
              </a:extLst>
            </p:cNvPr>
            <p:cNvSpPr>
              <a:spLocks noChangeShapeType="1"/>
            </p:cNvSpPr>
            <p:nvPr/>
          </p:nvSpPr>
          <p:spPr bwMode="auto">
            <a:xfrm>
              <a:off x="3656" y="3661"/>
              <a:ext cx="1" cy="90"/>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7" name="Freeform 29">
              <a:extLst>
                <a:ext uri="{FF2B5EF4-FFF2-40B4-BE49-F238E27FC236}">
                  <a16:creationId xmlns:a16="http://schemas.microsoft.com/office/drawing/2014/main" id="{E7ADC318-5C64-590C-1F78-A0F6C83D26B9}"/>
                </a:ext>
              </a:extLst>
            </p:cNvPr>
            <p:cNvSpPr>
              <a:spLocks/>
            </p:cNvSpPr>
            <p:nvPr/>
          </p:nvSpPr>
          <p:spPr bwMode="auto">
            <a:xfrm>
              <a:off x="3641" y="3751"/>
              <a:ext cx="30" cy="45"/>
            </a:xfrm>
            <a:custGeom>
              <a:avLst/>
              <a:gdLst>
                <a:gd name="T0" fmla="*/ 0 w 30"/>
                <a:gd name="T1" fmla="*/ 0 h 45"/>
                <a:gd name="T2" fmla="*/ 15 w 30"/>
                <a:gd name="T3" fmla="*/ 45 h 45"/>
                <a:gd name="T4" fmla="*/ 30 w 30"/>
                <a:gd name="T5" fmla="*/ 0 h 45"/>
                <a:gd name="T6" fmla="*/ 0 w 30"/>
                <a:gd name="T7" fmla="*/ 0 h 45"/>
                <a:gd name="T8" fmla="*/ 0 60000 65536"/>
                <a:gd name="T9" fmla="*/ 0 60000 65536"/>
                <a:gd name="T10" fmla="*/ 0 60000 65536"/>
                <a:gd name="T11" fmla="*/ 0 60000 65536"/>
                <a:gd name="T12" fmla="*/ 0 w 30"/>
                <a:gd name="T13" fmla="*/ 0 h 45"/>
                <a:gd name="T14" fmla="*/ 30 w 30"/>
                <a:gd name="T15" fmla="*/ 45 h 45"/>
              </a:gdLst>
              <a:ahLst/>
              <a:cxnLst>
                <a:cxn ang="T8">
                  <a:pos x="T0" y="T1"/>
                </a:cxn>
                <a:cxn ang="T9">
                  <a:pos x="T2" y="T3"/>
                </a:cxn>
                <a:cxn ang="T10">
                  <a:pos x="T4" y="T5"/>
                </a:cxn>
                <a:cxn ang="T11">
                  <a:pos x="T6" y="T7"/>
                </a:cxn>
              </a:cxnLst>
              <a:rect l="T12" t="T13" r="T14" b="T15"/>
              <a:pathLst>
                <a:path w="30" h="45">
                  <a:moveTo>
                    <a:pt x="0" y="0"/>
                  </a:moveTo>
                  <a:lnTo>
                    <a:pt x="15" y="45"/>
                  </a:lnTo>
                  <a:lnTo>
                    <a:pt x="3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endParaRPr lang="en-US"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9A3347-8576-FA16-4B27-35AF1FDC98D0}"/>
              </a:ext>
            </a:extLst>
          </p:cNvPr>
          <p:cNvSpPr>
            <a:spLocks noGrp="1"/>
          </p:cNvSpPr>
          <p:nvPr>
            <p:ph type="title"/>
          </p:nvPr>
        </p:nvSpPr>
        <p:spPr>
          <a:xfrm>
            <a:off x="1069848" y="484632"/>
            <a:ext cx="10058400" cy="1609344"/>
          </a:xfrm>
        </p:spPr>
        <p:txBody>
          <a:bodyPr>
            <a:normAutofit/>
          </a:bodyPr>
          <a:lstStyle/>
          <a:p>
            <a:r>
              <a:rPr lang="en-US" dirty="0"/>
              <a:t>Lesson plan</a:t>
            </a:r>
          </a:p>
        </p:txBody>
      </p:sp>
      <p:sp>
        <p:nvSpPr>
          <p:cNvPr id="3" name="Content Placeholder 2">
            <a:extLst>
              <a:ext uri="{FF2B5EF4-FFF2-40B4-BE49-F238E27FC236}">
                <a16:creationId xmlns:a16="http://schemas.microsoft.com/office/drawing/2014/main" id="{84BD7749-20C1-909A-BE69-465D4AE59EE8}"/>
              </a:ext>
            </a:extLst>
          </p:cNvPr>
          <p:cNvSpPr>
            <a:spLocks noGrp="1"/>
          </p:cNvSpPr>
          <p:nvPr>
            <p:ph idx="1"/>
          </p:nvPr>
        </p:nvSpPr>
        <p:spPr>
          <a:xfrm>
            <a:off x="536647" y="2291220"/>
            <a:ext cx="11202271" cy="4366469"/>
          </a:xfrm>
        </p:spPr>
        <p:txBody>
          <a:bodyPr>
            <a:normAutofit fontScale="92500" lnSpcReduction="20000"/>
          </a:bodyPr>
          <a:lstStyle/>
          <a:p>
            <a:pPr marL="0" indent="0" algn="just">
              <a:buNone/>
            </a:pPr>
            <a:endParaRPr lang="en-US" sz="3400" dirty="0">
              <a:latin typeface="Times New Roman" panose="02020603050405020304" pitchFamily="18" charset="0"/>
              <a:cs typeface="Times New Roman" panose="02020603050405020304" pitchFamily="18" charset="0"/>
            </a:endParaRPr>
          </a:p>
          <a:p>
            <a:pPr marL="342900" indent="-342900"/>
            <a:r>
              <a:rPr lang="en-US" altLang="en-US" sz="3600" dirty="0">
                <a:solidFill>
                  <a:schemeClr val="accent1">
                    <a:lumMod val="75000"/>
                  </a:schemeClr>
                </a:solidFill>
              </a:rPr>
              <a:t>GRASP Patterns:</a:t>
            </a:r>
          </a:p>
          <a:p>
            <a:pPr marL="608012" lvl="1" indent="-342900"/>
            <a:r>
              <a:rPr lang="en-US" altLang="en-US" dirty="0"/>
              <a:t>Expert    </a:t>
            </a:r>
          </a:p>
          <a:p>
            <a:pPr marL="608012" lvl="1" indent="-342900"/>
            <a:r>
              <a:rPr lang="en-US" altLang="en-US" dirty="0"/>
              <a:t>Creator</a:t>
            </a:r>
          </a:p>
          <a:p>
            <a:pPr marL="608012" lvl="1" indent="-342900"/>
            <a:r>
              <a:rPr lang="en-US" altLang="en-US" dirty="0"/>
              <a:t>Controller</a:t>
            </a:r>
          </a:p>
          <a:p>
            <a:pPr marL="608012" lvl="1" indent="-342900"/>
            <a:r>
              <a:rPr lang="en-US" altLang="en-US" dirty="0"/>
              <a:t>Low Coupling/High Cohesion</a:t>
            </a:r>
          </a:p>
          <a:p>
            <a:pPr marL="608012" lvl="1" indent="-342900"/>
            <a:r>
              <a:rPr lang="en-US" altLang="en-US" dirty="0"/>
              <a:t>Polymorphism</a:t>
            </a:r>
          </a:p>
          <a:p>
            <a:pPr marL="608012" lvl="1" indent="-342900"/>
            <a:r>
              <a:rPr lang="en-US" altLang="en-US" dirty="0"/>
              <a:t>Pure Fabrication</a:t>
            </a:r>
          </a:p>
          <a:p>
            <a:pPr marL="608012" lvl="1" indent="-342900"/>
            <a:r>
              <a:rPr lang="en-US" altLang="en-US" dirty="0"/>
              <a:t>Indirection</a:t>
            </a:r>
          </a:p>
          <a:p>
            <a:pPr marL="608012" lvl="1" indent="-342900"/>
            <a:r>
              <a:rPr lang="en-US" altLang="en-US" dirty="0"/>
              <a:t>Don’t Talk to Strangers (Law of Demeter)</a:t>
            </a:r>
          </a:p>
          <a:p>
            <a:pPr lvl="2"/>
            <a:endParaRPr lang="en-US" dirty="0"/>
          </a:p>
          <a:p>
            <a:pPr lvl="1"/>
            <a:endParaRPr lang="en-US" dirty="0"/>
          </a:p>
          <a:p>
            <a:endParaRPr lang="en-US" dirty="0"/>
          </a:p>
          <a:p>
            <a:endParaRPr lang="en-US" dirty="0"/>
          </a:p>
          <a:p>
            <a:endParaRPr lang="en-US"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C70DE7D-4BAE-F41A-DF31-318F363A90B4}"/>
              </a:ext>
            </a:extLst>
          </p:cNvPr>
          <p:cNvSpPr>
            <a:spLocks noGrp="1"/>
          </p:cNvSpPr>
          <p:nvPr>
            <p:ph type="sldNum" sz="quarter" idx="12"/>
          </p:nvPr>
        </p:nvSpPr>
        <p:spPr>
          <a:xfrm>
            <a:off x="11311128" y="6272784"/>
            <a:ext cx="64008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ight Brace 5">
            <a:extLst>
              <a:ext uri="{FF2B5EF4-FFF2-40B4-BE49-F238E27FC236}">
                <a16:creationId xmlns:a16="http://schemas.microsoft.com/office/drawing/2014/main" id="{3E4F3252-7D2C-3003-86C3-E3ED47410D51}"/>
              </a:ext>
            </a:extLst>
          </p:cNvPr>
          <p:cNvSpPr/>
          <p:nvPr/>
        </p:nvSpPr>
        <p:spPr>
          <a:xfrm>
            <a:off x="5757334" y="3828123"/>
            <a:ext cx="338666" cy="11954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D350DB9-71AF-BE1B-D545-849303FE64B5}"/>
              </a:ext>
            </a:extLst>
          </p:cNvPr>
          <p:cNvCxnSpPr>
            <a:cxnSpLocks/>
          </p:cNvCxnSpPr>
          <p:nvPr/>
        </p:nvCxnSpPr>
        <p:spPr>
          <a:xfrm>
            <a:off x="6096000" y="4421847"/>
            <a:ext cx="4481689" cy="399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17E876-CBAE-BE0E-4D6D-EB2C1B5F0E89}"/>
              </a:ext>
            </a:extLst>
          </p:cNvPr>
          <p:cNvSpPr txBox="1"/>
          <p:nvPr/>
        </p:nvSpPr>
        <p:spPr>
          <a:xfrm>
            <a:off x="5926667" y="4017090"/>
            <a:ext cx="5642918" cy="369332"/>
          </a:xfrm>
          <a:prstGeom prst="rect">
            <a:avLst/>
          </a:prstGeom>
          <a:noFill/>
        </p:spPr>
        <p:txBody>
          <a:bodyPr wrap="square" rtlCol="0">
            <a:spAutoFit/>
          </a:bodyPr>
          <a:lstStyle/>
          <a:p>
            <a:r>
              <a:rPr lang="en-US" b="1" dirty="0">
                <a:solidFill>
                  <a:schemeClr val="accent1">
                    <a:lumMod val="75000"/>
                  </a:schemeClr>
                </a:solidFill>
              </a:rPr>
              <a:t>we will focus on these three patterns in this lecture</a:t>
            </a:r>
          </a:p>
        </p:txBody>
      </p:sp>
    </p:spTree>
    <p:extLst>
      <p:ext uri="{BB962C8B-B14F-4D97-AF65-F5344CB8AC3E}">
        <p14:creationId xmlns:p14="http://schemas.microsoft.com/office/powerpoint/2010/main" val="332822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53" name="Rectangle 3175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5" name="Rectangle 3175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7" name="Rectangle 3175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9" name="Rectangle 3175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1" name="Rectangle 3176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7" name="Rectangle 2">
            <a:extLst>
              <a:ext uri="{FF2B5EF4-FFF2-40B4-BE49-F238E27FC236}">
                <a16:creationId xmlns:a16="http://schemas.microsoft.com/office/drawing/2014/main" id="{D1A0D336-496F-CABB-1049-3C7DB0D150A2}"/>
              </a:ext>
            </a:extLst>
          </p:cNvPr>
          <p:cNvSpPr>
            <a:spLocks noGrp="1" noChangeArrowheads="1"/>
          </p:cNvSpPr>
          <p:nvPr>
            <p:ph type="title"/>
          </p:nvPr>
        </p:nvSpPr>
        <p:spPr>
          <a:xfrm>
            <a:off x="1371599" y="294538"/>
            <a:ext cx="9895951" cy="1033669"/>
          </a:xfrm>
        </p:spPr>
        <p:txBody>
          <a:bodyPr>
            <a:normAutofit/>
          </a:bodyPr>
          <a:lstStyle/>
          <a:p>
            <a:r>
              <a:rPr lang="en-US" altLang="en-US" sz="4000">
                <a:solidFill>
                  <a:srgbClr val="FFFFFF"/>
                </a:solidFill>
              </a:rPr>
              <a:t>High Cohesion</a:t>
            </a:r>
          </a:p>
        </p:txBody>
      </p:sp>
      <p:sp>
        <p:nvSpPr>
          <p:cNvPr id="31748" name="Rectangle 3">
            <a:extLst>
              <a:ext uri="{FF2B5EF4-FFF2-40B4-BE49-F238E27FC236}">
                <a16:creationId xmlns:a16="http://schemas.microsoft.com/office/drawing/2014/main" id="{B14422E4-50B7-729F-B3D0-07FB3536F96B}"/>
              </a:ext>
            </a:extLst>
          </p:cNvPr>
          <p:cNvSpPr>
            <a:spLocks noGrp="1" noChangeArrowheads="1"/>
          </p:cNvSpPr>
          <p:nvPr>
            <p:ph type="body" idx="1"/>
          </p:nvPr>
        </p:nvSpPr>
        <p:spPr>
          <a:xfrm>
            <a:off x="1371599" y="2318197"/>
            <a:ext cx="9724031" cy="3683358"/>
          </a:xfrm>
        </p:spPr>
        <p:txBody>
          <a:bodyPr anchor="ctr">
            <a:normAutofit/>
          </a:bodyPr>
          <a:lstStyle/>
          <a:p>
            <a:pPr marL="342900" indent="-342900"/>
            <a:r>
              <a:rPr lang="en-US" altLang="en-US" sz="4400" dirty="0"/>
              <a:t>Consequences</a:t>
            </a:r>
          </a:p>
          <a:p>
            <a:pPr marL="742950" lvl="1" indent="-285750"/>
            <a:r>
              <a:rPr lang="en-US" altLang="en-US" sz="4400" dirty="0"/>
              <a:t>Clarity and ease of comprehension</a:t>
            </a:r>
          </a:p>
          <a:p>
            <a:pPr marL="742950" lvl="1" indent="-285750"/>
            <a:r>
              <a:rPr lang="en-US" altLang="en-US" sz="4400" dirty="0"/>
              <a:t>Low coupling is often supported</a:t>
            </a:r>
          </a:p>
          <a:p>
            <a:pPr marL="742950" lvl="1" indent="-285750"/>
            <a:r>
              <a:rPr lang="en-US" altLang="en-US" sz="4400" dirty="0"/>
              <a:t>Supports increased reuse potential.</a:t>
            </a:r>
          </a:p>
        </p:txBody>
      </p:sp>
      <p:sp>
        <p:nvSpPr>
          <p:cNvPr id="31746" name="Slide Number Placeholder 3">
            <a:extLst>
              <a:ext uri="{FF2B5EF4-FFF2-40B4-BE49-F238E27FC236}">
                <a16:creationId xmlns:a16="http://schemas.microsoft.com/office/drawing/2014/main" id="{DF8CFE19-BFBA-FF08-1CD0-7DE713BF4325}"/>
              </a:ext>
            </a:extLst>
          </p:cNvPr>
          <p:cNvSpPr>
            <a:spLocks noGrp="1"/>
          </p:cNvSpPr>
          <p:nvPr>
            <p:ph type="sldNum" sz="quarter" idx="10"/>
          </p:nvPr>
        </p:nvSpPr>
        <p:spPr>
          <a:xfrm>
            <a:off x="11704320" y="6455431"/>
            <a:ext cx="445913"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A1F3CA20-C447-4404-AD13-73FE43DF50BD}" type="slidenum">
              <a:rPr lang="de-DE" altLang="en-US" sz="1100">
                <a:solidFill>
                  <a:schemeClr val="tx1">
                    <a:lumMod val="50000"/>
                    <a:lumOff val="50000"/>
                  </a:schemeClr>
                </a:solidFill>
              </a:rPr>
              <a:pPr>
                <a:spcAft>
                  <a:spcPts val="600"/>
                </a:spcAft>
              </a:pPr>
              <a:t>20</a:t>
            </a:fld>
            <a:endParaRPr lang="de-DE" altLang="en-US" sz="1100">
              <a:solidFill>
                <a:schemeClr val="tx1">
                  <a:lumMod val="50000"/>
                  <a:lumOff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1685C1-E6EA-B542-FF35-01E7852CF0CB}"/>
              </a:ext>
            </a:extLst>
          </p:cNvPr>
          <p:cNvPicPr>
            <a:picLocks noGrp="1" noChangeAspect="1"/>
          </p:cNvPicPr>
          <p:nvPr>
            <p:ph idx="1"/>
          </p:nvPr>
        </p:nvPicPr>
        <p:blipFill>
          <a:blip r:embed="rId2"/>
          <a:stretch>
            <a:fillRect/>
          </a:stretch>
        </p:blipFill>
        <p:spPr>
          <a:xfrm>
            <a:off x="739206" y="643467"/>
            <a:ext cx="10713588"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79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171DC-2539-1D3C-C96B-BD5B726605E2}"/>
              </a:ext>
            </a:extLst>
          </p:cNvPr>
          <p:cNvSpPr>
            <a:spLocks noGrp="1"/>
          </p:cNvSpPr>
          <p:nvPr>
            <p:ph type="title"/>
          </p:nvPr>
        </p:nvSpPr>
        <p:spPr>
          <a:xfrm>
            <a:off x="982639" y="1012536"/>
            <a:ext cx="4613300" cy="3163224"/>
          </a:xfrm>
        </p:spPr>
        <p:txBody>
          <a:bodyPr vert="horz" lIns="91440" tIns="45720" rIns="91440" bIns="45720" rtlCol="0" anchor="t">
            <a:normAutofit/>
          </a:bodyPr>
          <a:lstStyle/>
          <a:p>
            <a:r>
              <a:rPr lang="en-US" altLang="en-US" sz="4800"/>
              <a:t>Polymorphism…</a:t>
            </a:r>
            <a:endParaRPr lang="en-US" sz="4800"/>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19CA2D-D8F6-CF33-9E2F-B670F1D78BB5}"/>
              </a:ext>
            </a:extLst>
          </p:cNvPr>
          <p:cNvPicPr>
            <a:picLocks noChangeAspect="1"/>
          </p:cNvPicPr>
          <p:nvPr/>
        </p:nvPicPr>
        <p:blipFill rotWithShape="1">
          <a:blip r:embed="rId2"/>
          <a:srcRect l="14633" r="18368"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35872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52" name="Rectangle 3994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54" name="Rectangle 3994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55" name="Rectangle 3994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51" name="Rectangle 3995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53" name="Rectangle 3995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39" name="Rectangle 2">
            <a:extLst>
              <a:ext uri="{FF2B5EF4-FFF2-40B4-BE49-F238E27FC236}">
                <a16:creationId xmlns:a16="http://schemas.microsoft.com/office/drawing/2014/main" id="{318EDFC4-37B2-CFAD-6840-C75A1587E882}"/>
              </a:ext>
            </a:extLst>
          </p:cNvPr>
          <p:cNvSpPr>
            <a:spLocks noGrp="1" noChangeArrowheads="1"/>
          </p:cNvSpPr>
          <p:nvPr>
            <p:ph type="title"/>
          </p:nvPr>
        </p:nvSpPr>
        <p:spPr>
          <a:xfrm>
            <a:off x="1371599" y="294538"/>
            <a:ext cx="9895951" cy="1033669"/>
          </a:xfrm>
        </p:spPr>
        <p:txBody>
          <a:bodyPr>
            <a:normAutofit/>
          </a:bodyPr>
          <a:lstStyle/>
          <a:p>
            <a:r>
              <a:rPr lang="en-US" altLang="en-US" sz="4000" dirty="0">
                <a:solidFill>
                  <a:srgbClr val="FFFFFF"/>
                </a:solidFill>
              </a:rPr>
              <a:t>Polymorphism…</a:t>
            </a:r>
          </a:p>
        </p:txBody>
      </p:sp>
      <p:sp>
        <p:nvSpPr>
          <p:cNvPr id="39940" name="Rectangle 3">
            <a:extLst>
              <a:ext uri="{FF2B5EF4-FFF2-40B4-BE49-F238E27FC236}">
                <a16:creationId xmlns:a16="http://schemas.microsoft.com/office/drawing/2014/main" id="{B78036A4-BEEE-9B73-55FA-AE188D5D7ADE}"/>
              </a:ext>
            </a:extLst>
          </p:cNvPr>
          <p:cNvSpPr>
            <a:spLocks noGrp="1" noChangeArrowheads="1"/>
          </p:cNvSpPr>
          <p:nvPr>
            <p:ph type="body" idx="1"/>
          </p:nvPr>
        </p:nvSpPr>
        <p:spPr>
          <a:xfrm>
            <a:off x="114301" y="2318197"/>
            <a:ext cx="11858624" cy="3683358"/>
          </a:xfrm>
        </p:spPr>
        <p:txBody>
          <a:bodyPr anchor="ctr">
            <a:noAutofit/>
          </a:bodyPr>
          <a:lstStyle/>
          <a:p>
            <a:pPr marL="342900" indent="-342900"/>
            <a:r>
              <a:rPr lang="en-US" altLang="en-US" sz="4000" dirty="0"/>
              <a:t>Intent:</a:t>
            </a:r>
          </a:p>
          <a:p>
            <a:pPr marL="742950" lvl="1" indent="-285750"/>
            <a:r>
              <a:rPr lang="en-US" altLang="en-US" sz="4000" dirty="0"/>
              <a:t>When related alternatives vary by type, assign responsibilities for the behavior – using polymorphic operations – to types for which the behavior varies</a:t>
            </a:r>
          </a:p>
          <a:p>
            <a:pPr marL="457200" lvl="1" indent="0">
              <a:buNone/>
            </a:pPr>
            <a:endParaRPr lang="en-US" altLang="en-US" sz="4000" dirty="0"/>
          </a:p>
          <a:p>
            <a:pPr marL="742950" lvl="1" indent="-285750"/>
            <a:r>
              <a:rPr lang="en-US" altLang="en-US" sz="4000" dirty="0"/>
              <a:t>BUT, do not test for the type of an object and use conditional logic to choose alternative.</a:t>
            </a:r>
          </a:p>
        </p:txBody>
      </p:sp>
      <p:sp>
        <p:nvSpPr>
          <p:cNvPr id="39938" name="Slide Number Placeholder 3">
            <a:extLst>
              <a:ext uri="{FF2B5EF4-FFF2-40B4-BE49-F238E27FC236}">
                <a16:creationId xmlns:a16="http://schemas.microsoft.com/office/drawing/2014/main" id="{917FE2C1-60C7-55AE-96B4-E03CDD0B539F}"/>
              </a:ext>
            </a:extLst>
          </p:cNvPr>
          <p:cNvSpPr>
            <a:spLocks noGrp="1"/>
          </p:cNvSpPr>
          <p:nvPr>
            <p:ph type="sldNum" sz="quarter" idx="10"/>
          </p:nvPr>
        </p:nvSpPr>
        <p:spPr>
          <a:xfrm>
            <a:off x="11704320" y="6455431"/>
            <a:ext cx="445913"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139D6EEB-E608-45BF-8CFC-0FCFFE7A0288}" type="slidenum">
              <a:rPr lang="de-DE" altLang="en-US" sz="1100">
                <a:solidFill>
                  <a:schemeClr val="tx1">
                    <a:lumMod val="50000"/>
                    <a:lumOff val="50000"/>
                  </a:schemeClr>
                </a:solidFill>
              </a:rPr>
              <a:pPr>
                <a:spcAft>
                  <a:spcPts val="600"/>
                </a:spcAft>
              </a:pPr>
              <a:t>23</a:t>
            </a:fld>
            <a:endParaRPr lang="de-DE" altLang="en-US" sz="1100">
              <a:solidFill>
                <a:schemeClr val="tx1">
                  <a:lumMod val="50000"/>
                  <a:lumOff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69" name="Rectangle 4096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1" name="Rectangle 4097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3" name="Rectangle 4097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5" name="Rectangle 4097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7" name="Rectangle 4097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3" name="Rectangle 2">
            <a:extLst>
              <a:ext uri="{FF2B5EF4-FFF2-40B4-BE49-F238E27FC236}">
                <a16:creationId xmlns:a16="http://schemas.microsoft.com/office/drawing/2014/main" id="{C3FBB1A6-A4E3-3168-E09B-52D86F3576EA}"/>
              </a:ext>
            </a:extLst>
          </p:cNvPr>
          <p:cNvSpPr>
            <a:spLocks noGrp="1" noChangeArrowheads="1"/>
          </p:cNvSpPr>
          <p:nvPr>
            <p:ph type="title"/>
          </p:nvPr>
        </p:nvSpPr>
        <p:spPr>
          <a:xfrm>
            <a:off x="1371599" y="294538"/>
            <a:ext cx="9895951" cy="1033669"/>
          </a:xfrm>
        </p:spPr>
        <p:txBody>
          <a:bodyPr>
            <a:normAutofit/>
          </a:bodyPr>
          <a:lstStyle/>
          <a:p>
            <a:r>
              <a:rPr lang="en-US" altLang="en-US" sz="4000">
                <a:solidFill>
                  <a:srgbClr val="FFFFFF"/>
                </a:solidFill>
              </a:rPr>
              <a:t>…Polymorphism</a:t>
            </a:r>
          </a:p>
        </p:txBody>
      </p:sp>
      <p:sp>
        <p:nvSpPr>
          <p:cNvPr id="40964" name="Rectangle 3">
            <a:extLst>
              <a:ext uri="{FF2B5EF4-FFF2-40B4-BE49-F238E27FC236}">
                <a16:creationId xmlns:a16="http://schemas.microsoft.com/office/drawing/2014/main" id="{8324C773-09EE-F595-F534-EA18259B58F8}"/>
              </a:ext>
            </a:extLst>
          </p:cNvPr>
          <p:cNvSpPr>
            <a:spLocks noGrp="1" noChangeArrowheads="1"/>
          </p:cNvSpPr>
          <p:nvPr>
            <p:ph type="body" idx="1"/>
          </p:nvPr>
        </p:nvSpPr>
        <p:spPr>
          <a:xfrm>
            <a:off x="459351" y="1885279"/>
            <a:ext cx="11456424" cy="4116276"/>
          </a:xfrm>
        </p:spPr>
        <p:txBody>
          <a:bodyPr anchor="ctr">
            <a:normAutofit/>
          </a:bodyPr>
          <a:lstStyle/>
          <a:p>
            <a:pPr marL="342900" indent="-342900"/>
            <a:r>
              <a:rPr lang="en-US" altLang="en-US" sz="3600" dirty="0"/>
              <a:t>Problem:</a:t>
            </a:r>
          </a:p>
          <a:p>
            <a:pPr marL="742950" lvl="1" indent="-285750"/>
            <a:r>
              <a:rPr lang="en-US" altLang="en-US" sz="3600" dirty="0"/>
              <a:t>How to handle alternatives based on type? How to create pluggable software components?</a:t>
            </a:r>
          </a:p>
          <a:p>
            <a:pPr lvl="2"/>
            <a:r>
              <a:rPr lang="en-US" altLang="en-US" sz="3600" dirty="0"/>
              <a:t>If a program uses conditional logic to choose, if a new variation arises it requires modification to the logic</a:t>
            </a:r>
          </a:p>
        </p:txBody>
      </p:sp>
      <p:sp>
        <p:nvSpPr>
          <p:cNvPr id="40962" name="Slide Number Placeholder 3">
            <a:extLst>
              <a:ext uri="{FF2B5EF4-FFF2-40B4-BE49-F238E27FC236}">
                <a16:creationId xmlns:a16="http://schemas.microsoft.com/office/drawing/2014/main" id="{B00596E8-37A8-4FAC-9216-41B2E3F6738A}"/>
              </a:ext>
            </a:extLst>
          </p:cNvPr>
          <p:cNvSpPr>
            <a:spLocks noGrp="1"/>
          </p:cNvSpPr>
          <p:nvPr>
            <p:ph type="sldNum" sz="quarter" idx="10"/>
          </p:nvPr>
        </p:nvSpPr>
        <p:spPr>
          <a:xfrm>
            <a:off x="11704320" y="6455431"/>
            <a:ext cx="445913"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spcAft>
                <a:spcPts val="600"/>
              </a:spcAft>
            </a:pPr>
            <a:fld id="{A2EB8741-5B77-42B2-B531-F135458F4BD7}" type="slidenum">
              <a:rPr lang="de-DE" altLang="en-US" sz="1100">
                <a:solidFill>
                  <a:schemeClr val="tx1">
                    <a:lumMod val="50000"/>
                    <a:lumOff val="50000"/>
                  </a:schemeClr>
                </a:solidFill>
              </a:rPr>
              <a:pPr>
                <a:spcAft>
                  <a:spcPts val="600"/>
                </a:spcAft>
              </a:pPr>
              <a:t>24</a:t>
            </a:fld>
            <a:endParaRPr lang="de-DE" altLang="en-US" sz="1100">
              <a:solidFill>
                <a:schemeClr val="tx1">
                  <a:lumMod val="50000"/>
                  <a:lumOff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DCCB7624-B102-F0BE-7A11-C0EDE2BA2D0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fld id="{598C7974-E7D0-459C-AC94-F83012E546C1}" type="slidenum">
              <a:rPr lang="de-DE" altLang="en-US" sz="1000"/>
              <a:pPr/>
              <a:t>25</a:t>
            </a:fld>
            <a:endParaRPr lang="de-DE" altLang="en-US" sz="1000"/>
          </a:p>
        </p:txBody>
      </p:sp>
      <p:pic>
        <p:nvPicPr>
          <p:cNvPr id="41987" name="Picture 2">
            <a:extLst>
              <a:ext uri="{FF2B5EF4-FFF2-40B4-BE49-F238E27FC236}">
                <a16:creationId xmlns:a16="http://schemas.microsoft.com/office/drawing/2014/main" id="{BBBD81C7-6907-48B0-3CCF-9F6D5B980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495801"/>
            <a:ext cx="3227388" cy="18129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41988" name="Rectangle 3">
            <a:extLst>
              <a:ext uri="{FF2B5EF4-FFF2-40B4-BE49-F238E27FC236}">
                <a16:creationId xmlns:a16="http://schemas.microsoft.com/office/drawing/2014/main" id="{C91A806F-7534-18AF-9EC7-2D23CEAA78D7}"/>
              </a:ext>
            </a:extLst>
          </p:cNvPr>
          <p:cNvSpPr>
            <a:spLocks noGrp="1" noChangeArrowheads="1"/>
          </p:cNvSpPr>
          <p:nvPr>
            <p:ph type="title"/>
          </p:nvPr>
        </p:nvSpPr>
        <p:spPr/>
        <p:txBody>
          <a:bodyPr/>
          <a:lstStyle/>
          <a:p>
            <a:r>
              <a:rPr lang="en-US" altLang="en-US"/>
              <a:t>Polymorphism – Example…</a:t>
            </a:r>
          </a:p>
        </p:txBody>
      </p:sp>
      <p:sp>
        <p:nvSpPr>
          <p:cNvPr id="41989" name="Rectangle 4">
            <a:extLst>
              <a:ext uri="{FF2B5EF4-FFF2-40B4-BE49-F238E27FC236}">
                <a16:creationId xmlns:a16="http://schemas.microsoft.com/office/drawing/2014/main" id="{F9F4D520-5368-6BB1-01DE-9F522FC2DCBD}"/>
              </a:ext>
            </a:extLst>
          </p:cNvPr>
          <p:cNvSpPr>
            <a:spLocks noGrp="1" noChangeArrowheads="1"/>
          </p:cNvSpPr>
          <p:nvPr>
            <p:ph type="body" idx="1"/>
          </p:nvPr>
        </p:nvSpPr>
        <p:spPr>
          <a:xfrm>
            <a:off x="838200" y="1857375"/>
            <a:ext cx="11006138" cy="4114800"/>
          </a:xfrm>
        </p:spPr>
        <p:txBody>
          <a:bodyPr/>
          <a:lstStyle/>
          <a:p>
            <a:pPr marL="342900" indent="-342900"/>
            <a:r>
              <a:rPr lang="en-US" altLang="en-US" sz="2400" dirty="0"/>
              <a:t>In POS app, who should be responsible for authorizing different kinds of payments?</a:t>
            </a:r>
          </a:p>
          <a:p>
            <a:pPr marL="342900" indent="-342900"/>
            <a:r>
              <a:rPr lang="en-US" altLang="en-US" sz="2400" dirty="0"/>
              <a:t>We can take cash, check, credit or ATM payments and the authorize operation is different for each.</a:t>
            </a:r>
          </a:p>
          <a:p>
            <a:pPr marL="342900" indent="-342900"/>
            <a:r>
              <a:rPr lang="en-US" altLang="en-US" sz="2400" dirty="0"/>
              <a:t>By </a:t>
            </a:r>
            <a:r>
              <a:rPr lang="en-US" altLang="en-US" sz="2400" b="1" dirty="0">
                <a:solidFill>
                  <a:srgbClr val="FF0000"/>
                </a:solidFill>
              </a:rPr>
              <a:t>Polymorphism</a:t>
            </a:r>
            <a:r>
              <a:rPr lang="en-US" altLang="en-US" sz="2400" dirty="0"/>
              <a:t>, we assign responsibility to each payment type (inherit interface from abstract </a:t>
            </a:r>
            <a:r>
              <a:rPr lang="en-US" altLang="en-US" sz="2400" i="1" dirty="0"/>
              <a:t>Payment</a:t>
            </a:r>
            <a:r>
              <a:rPr lang="en-US" altLang="en-US" sz="2400" dirty="0"/>
              <a:t> class)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a:extLst>
              <a:ext uri="{FF2B5EF4-FFF2-40B4-BE49-F238E27FC236}">
                <a16:creationId xmlns:a16="http://schemas.microsoft.com/office/drawing/2014/main" id="{0C84A4C1-546F-F212-506F-8C24284F462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eaLnBrk="0" fontAlgn="base" hangingPunct="0">
              <a:spcBef>
                <a:spcPct val="0"/>
              </a:spcBef>
              <a:spcAft>
                <a:spcPct val="0"/>
              </a:spcAft>
            </a:pPr>
            <a:fld id="{8AFF950C-D448-4823-AAA3-F2DBC90E798F}" type="slidenum">
              <a:rPr lang="de-DE" altLang="en-US" sz="1000"/>
              <a:pPr eaLnBrk="0" fontAlgn="base" hangingPunct="0">
                <a:spcBef>
                  <a:spcPct val="0"/>
                </a:spcBef>
                <a:spcAft>
                  <a:spcPct val="0"/>
                </a:spcAft>
              </a:pPr>
              <a:t>26</a:t>
            </a:fld>
            <a:endParaRPr lang="de-DE" altLang="en-US" sz="1000"/>
          </a:p>
        </p:txBody>
      </p:sp>
      <p:pic>
        <p:nvPicPr>
          <p:cNvPr id="43011" name="Picture 2">
            <a:extLst>
              <a:ext uri="{FF2B5EF4-FFF2-40B4-BE49-F238E27FC236}">
                <a16:creationId xmlns:a16="http://schemas.microsoft.com/office/drawing/2014/main" id="{72D7830E-139D-4537-FEBB-E7C08AD44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9" y="600075"/>
            <a:ext cx="4740275" cy="3549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891907" name="Picture 3">
            <a:extLst>
              <a:ext uri="{FF2B5EF4-FFF2-40B4-BE49-F238E27FC236}">
                <a16:creationId xmlns:a16="http://schemas.microsoft.com/office/drawing/2014/main" id="{E0363EF0-0C5C-36D9-4D88-9C28C312D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450" y="4038600"/>
            <a:ext cx="4749800" cy="281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grpSp>
        <p:nvGrpSpPr>
          <p:cNvPr id="2" name="Group 4">
            <a:extLst>
              <a:ext uri="{FF2B5EF4-FFF2-40B4-BE49-F238E27FC236}">
                <a16:creationId xmlns:a16="http://schemas.microsoft.com/office/drawing/2014/main" id="{E7258EC0-1B83-CF8B-14DC-4408C0DCF5A9}"/>
              </a:ext>
            </a:extLst>
          </p:cNvPr>
          <p:cNvGrpSpPr>
            <a:grpSpLocks/>
          </p:cNvGrpSpPr>
          <p:nvPr/>
        </p:nvGrpSpPr>
        <p:grpSpPr bwMode="auto">
          <a:xfrm>
            <a:off x="4421189" y="850901"/>
            <a:ext cx="5349875" cy="4352925"/>
            <a:chOff x="1728" y="192"/>
            <a:chExt cx="3496" cy="2880"/>
          </a:xfrm>
        </p:grpSpPr>
        <p:sp>
          <p:nvSpPr>
            <p:cNvPr id="43018" name="Text Box 5">
              <a:extLst>
                <a:ext uri="{FF2B5EF4-FFF2-40B4-BE49-F238E27FC236}">
                  <a16:creationId xmlns:a16="http://schemas.microsoft.com/office/drawing/2014/main" id="{150C0414-ADF8-5730-D622-D25A24DEAABA}"/>
                </a:ext>
              </a:extLst>
            </p:cNvPr>
            <p:cNvSpPr txBox="1">
              <a:spLocks noChangeArrowheads="1"/>
            </p:cNvSpPr>
            <p:nvPr/>
          </p:nvSpPr>
          <p:spPr bwMode="auto">
            <a:xfrm>
              <a:off x="4176" y="846"/>
              <a:ext cx="96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fontAlgn="base">
                <a:spcBef>
                  <a:spcPct val="0"/>
                </a:spcBef>
                <a:spcAft>
                  <a:spcPct val="0"/>
                </a:spcAft>
              </a:pPr>
              <a:r>
                <a:rPr lang="en-US" altLang="en-US">
                  <a:solidFill>
                    <a:srgbClr val="990000"/>
                  </a:solidFill>
                  <a:latin typeface="Comic Sans MS" panose="030F0702030302020204" pitchFamily="66" charset="0"/>
                </a:rPr>
                <a:t>By Creator</a:t>
              </a:r>
            </a:p>
          </p:txBody>
        </p:sp>
        <p:sp>
          <p:nvSpPr>
            <p:cNvPr id="43019" name="Freeform 6">
              <a:extLst>
                <a:ext uri="{FF2B5EF4-FFF2-40B4-BE49-F238E27FC236}">
                  <a16:creationId xmlns:a16="http://schemas.microsoft.com/office/drawing/2014/main" id="{29BEA267-3778-DB6F-91BD-D3D9926A2FF1}"/>
                </a:ext>
              </a:extLst>
            </p:cNvPr>
            <p:cNvSpPr>
              <a:spLocks/>
            </p:cNvSpPr>
            <p:nvPr/>
          </p:nvSpPr>
          <p:spPr bwMode="auto">
            <a:xfrm>
              <a:off x="1728" y="192"/>
              <a:ext cx="2303" cy="800"/>
            </a:xfrm>
            <a:custGeom>
              <a:avLst/>
              <a:gdLst>
                <a:gd name="T0" fmla="*/ 2300 w 2304"/>
                <a:gd name="T1" fmla="*/ 800 h 800"/>
                <a:gd name="T2" fmla="*/ 912 w 2304"/>
                <a:gd name="T3" fmla="*/ 80 h 800"/>
                <a:gd name="T4" fmla="*/ 0 w 2304"/>
                <a:gd name="T5" fmla="*/ 320 h 800"/>
                <a:gd name="T6" fmla="*/ 0 60000 65536"/>
                <a:gd name="T7" fmla="*/ 0 60000 65536"/>
                <a:gd name="T8" fmla="*/ 0 60000 65536"/>
                <a:gd name="T9" fmla="*/ 0 w 2304"/>
                <a:gd name="T10" fmla="*/ 0 h 800"/>
                <a:gd name="T11" fmla="*/ 2304 w 2304"/>
                <a:gd name="T12" fmla="*/ 800 h 800"/>
              </a:gdLst>
              <a:ahLst/>
              <a:cxnLst>
                <a:cxn ang="T6">
                  <a:pos x="T0" y="T1"/>
                </a:cxn>
                <a:cxn ang="T7">
                  <a:pos x="T2" y="T3"/>
                </a:cxn>
                <a:cxn ang="T8">
                  <a:pos x="T4" y="T5"/>
                </a:cxn>
              </a:cxnLst>
              <a:rect l="T9" t="T10" r="T11" b="T12"/>
              <a:pathLst>
                <a:path w="2304" h="800">
                  <a:moveTo>
                    <a:pt x="2304" y="800"/>
                  </a:moveTo>
                  <a:cubicBezTo>
                    <a:pt x="1800" y="480"/>
                    <a:pt x="1296" y="160"/>
                    <a:pt x="912" y="80"/>
                  </a:cubicBezTo>
                  <a:cubicBezTo>
                    <a:pt x="528" y="0"/>
                    <a:pt x="152" y="280"/>
                    <a:pt x="0" y="320"/>
                  </a:cubicBezTo>
                </a:path>
              </a:pathLst>
            </a:custGeom>
            <a:noFill/>
            <a:ln w="12700">
              <a:solidFill>
                <a:schemeClr val="bg2"/>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wrap="none"/>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gn="ctr" eaLnBrk="0" fontAlgn="base" hangingPunct="0">
                <a:lnSpc>
                  <a:spcPts val="2400"/>
                </a:lnSpc>
                <a:spcBef>
                  <a:spcPct val="0"/>
                </a:spcBef>
                <a:spcAft>
                  <a:spcPct val="0"/>
                </a:spcAft>
              </a:pPr>
              <a:endParaRPr lang="en-US" altLang="en-US"/>
            </a:p>
          </p:txBody>
        </p:sp>
        <p:sp>
          <p:nvSpPr>
            <p:cNvPr id="43020" name="Freeform 7">
              <a:extLst>
                <a:ext uri="{FF2B5EF4-FFF2-40B4-BE49-F238E27FC236}">
                  <a16:creationId xmlns:a16="http://schemas.microsoft.com/office/drawing/2014/main" id="{A6F287EA-375E-9F64-4287-E9D7E3C9D31B}"/>
                </a:ext>
              </a:extLst>
            </p:cNvPr>
            <p:cNvSpPr>
              <a:spLocks/>
            </p:cNvSpPr>
            <p:nvPr/>
          </p:nvSpPr>
          <p:spPr bwMode="auto">
            <a:xfrm>
              <a:off x="2256" y="1008"/>
              <a:ext cx="1776" cy="240"/>
            </a:xfrm>
            <a:custGeom>
              <a:avLst/>
              <a:gdLst>
                <a:gd name="T0" fmla="*/ 0 w 1776"/>
                <a:gd name="T1" fmla="*/ 0 h 240"/>
                <a:gd name="T2" fmla="*/ 1248 w 1776"/>
                <a:gd name="T3" fmla="*/ 240 h 240"/>
                <a:gd name="T4" fmla="*/ 1776 w 1776"/>
                <a:gd name="T5" fmla="*/ 0 h 240"/>
                <a:gd name="T6" fmla="*/ 0 60000 65536"/>
                <a:gd name="T7" fmla="*/ 0 60000 65536"/>
                <a:gd name="T8" fmla="*/ 0 60000 65536"/>
                <a:gd name="T9" fmla="*/ 0 w 1776"/>
                <a:gd name="T10" fmla="*/ 0 h 240"/>
                <a:gd name="T11" fmla="*/ 1776 w 1776"/>
                <a:gd name="T12" fmla="*/ 240 h 240"/>
              </a:gdLst>
              <a:ahLst/>
              <a:cxnLst>
                <a:cxn ang="T6">
                  <a:pos x="T0" y="T1"/>
                </a:cxn>
                <a:cxn ang="T7">
                  <a:pos x="T2" y="T3"/>
                </a:cxn>
                <a:cxn ang="T8">
                  <a:pos x="T4" y="T5"/>
                </a:cxn>
              </a:cxnLst>
              <a:rect l="T9" t="T10" r="T11" b="T12"/>
              <a:pathLst>
                <a:path w="1776" h="240">
                  <a:moveTo>
                    <a:pt x="0" y="0"/>
                  </a:moveTo>
                  <a:cubicBezTo>
                    <a:pt x="476" y="120"/>
                    <a:pt x="952" y="240"/>
                    <a:pt x="1248" y="240"/>
                  </a:cubicBezTo>
                  <a:cubicBezTo>
                    <a:pt x="1544" y="240"/>
                    <a:pt x="1660" y="120"/>
                    <a:pt x="1776" y="0"/>
                  </a:cubicBezTo>
                </a:path>
              </a:pathLst>
            </a:custGeom>
            <a:noFill/>
            <a:ln w="12700">
              <a:solidFill>
                <a:schemeClr val="bg2"/>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wrap="none"/>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gn="ctr" eaLnBrk="0" fontAlgn="base" hangingPunct="0">
                <a:lnSpc>
                  <a:spcPts val="2400"/>
                </a:lnSpc>
                <a:spcBef>
                  <a:spcPct val="0"/>
                </a:spcBef>
                <a:spcAft>
                  <a:spcPct val="0"/>
                </a:spcAft>
              </a:pPr>
              <a:endParaRPr lang="en-US" altLang="en-US"/>
            </a:p>
          </p:txBody>
        </p:sp>
        <p:sp>
          <p:nvSpPr>
            <p:cNvPr id="43021" name="Freeform 8">
              <a:extLst>
                <a:ext uri="{FF2B5EF4-FFF2-40B4-BE49-F238E27FC236}">
                  <a16:creationId xmlns:a16="http://schemas.microsoft.com/office/drawing/2014/main" id="{6DF88656-A458-9A18-C406-A5B583E2D3B2}"/>
                </a:ext>
              </a:extLst>
            </p:cNvPr>
            <p:cNvSpPr>
              <a:spLocks/>
            </p:cNvSpPr>
            <p:nvPr/>
          </p:nvSpPr>
          <p:spPr bwMode="auto">
            <a:xfrm>
              <a:off x="4032" y="1008"/>
              <a:ext cx="744" cy="1776"/>
            </a:xfrm>
            <a:custGeom>
              <a:avLst/>
              <a:gdLst>
                <a:gd name="T0" fmla="*/ 0 w 744"/>
                <a:gd name="T1" fmla="*/ 0 h 1776"/>
                <a:gd name="T2" fmla="*/ 672 w 744"/>
                <a:gd name="T3" fmla="*/ 1008 h 1776"/>
                <a:gd name="T4" fmla="*/ 432 w 744"/>
                <a:gd name="T5" fmla="*/ 1776 h 1776"/>
                <a:gd name="T6" fmla="*/ 0 60000 65536"/>
                <a:gd name="T7" fmla="*/ 0 60000 65536"/>
                <a:gd name="T8" fmla="*/ 0 60000 65536"/>
                <a:gd name="T9" fmla="*/ 0 w 744"/>
                <a:gd name="T10" fmla="*/ 0 h 1776"/>
                <a:gd name="T11" fmla="*/ 744 w 744"/>
                <a:gd name="T12" fmla="*/ 1776 h 1776"/>
              </a:gdLst>
              <a:ahLst/>
              <a:cxnLst>
                <a:cxn ang="T6">
                  <a:pos x="T0" y="T1"/>
                </a:cxn>
                <a:cxn ang="T7">
                  <a:pos x="T2" y="T3"/>
                </a:cxn>
                <a:cxn ang="T8">
                  <a:pos x="T4" y="T5"/>
                </a:cxn>
              </a:cxnLst>
              <a:rect l="T9" t="T10" r="T11" b="T12"/>
              <a:pathLst>
                <a:path w="744" h="1776">
                  <a:moveTo>
                    <a:pt x="0" y="0"/>
                  </a:moveTo>
                  <a:cubicBezTo>
                    <a:pt x="300" y="356"/>
                    <a:pt x="600" y="712"/>
                    <a:pt x="672" y="1008"/>
                  </a:cubicBezTo>
                  <a:cubicBezTo>
                    <a:pt x="744" y="1304"/>
                    <a:pt x="588" y="1540"/>
                    <a:pt x="432" y="1776"/>
                  </a:cubicBezTo>
                </a:path>
              </a:pathLst>
            </a:custGeom>
            <a:noFill/>
            <a:ln w="12700">
              <a:solidFill>
                <a:schemeClr val="bg2"/>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wrap="none"/>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gn="ctr" eaLnBrk="0" fontAlgn="base" hangingPunct="0">
                <a:lnSpc>
                  <a:spcPts val="2400"/>
                </a:lnSpc>
                <a:spcBef>
                  <a:spcPct val="0"/>
                </a:spcBef>
                <a:spcAft>
                  <a:spcPct val="0"/>
                </a:spcAft>
              </a:pPr>
              <a:endParaRPr lang="en-US" altLang="en-US"/>
            </a:p>
          </p:txBody>
        </p:sp>
        <p:sp>
          <p:nvSpPr>
            <p:cNvPr id="43022" name="Freeform 9">
              <a:extLst>
                <a:ext uri="{FF2B5EF4-FFF2-40B4-BE49-F238E27FC236}">
                  <a16:creationId xmlns:a16="http://schemas.microsoft.com/office/drawing/2014/main" id="{786F3657-0588-E1DD-C39E-5787726CC544}"/>
                </a:ext>
              </a:extLst>
            </p:cNvPr>
            <p:cNvSpPr>
              <a:spLocks/>
            </p:cNvSpPr>
            <p:nvPr/>
          </p:nvSpPr>
          <p:spPr bwMode="auto">
            <a:xfrm>
              <a:off x="4032" y="1008"/>
              <a:ext cx="1192" cy="2064"/>
            </a:xfrm>
            <a:custGeom>
              <a:avLst/>
              <a:gdLst>
                <a:gd name="T0" fmla="*/ 0 w 1192"/>
                <a:gd name="T1" fmla="*/ 0 h 2064"/>
                <a:gd name="T2" fmla="*/ 1056 w 1192"/>
                <a:gd name="T3" fmla="*/ 960 h 2064"/>
                <a:gd name="T4" fmla="*/ 816 w 1192"/>
                <a:gd name="T5" fmla="*/ 2064 h 2064"/>
                <a:gd name="T6" fmla="*/ 0 60000 65536"/>
                <a:gd name="T7" fmla="*/ 0 60000 65536"/>
                <a:gd name="T8" fmla="*/ 0 60000 65536"/>
                <a:gd name="T9" fmla="*/ 0 w 1192"/>
                <a:gd name="T10" fmla="*/ 0 h 2064"/>
                <a:gd name="T11" fmla="*/ 1192 w 1192"/>
                <a:gd name="T12" fmla="*/ 2064 h 2064"/>
              </a:gdLst>
              <a:ahLst/>
              <a:cxnLst>
                <a:cxn ang="T6">
                  <a:pos x="T0" y="T1"/>
                </a:cxn>
                <a:cxn ang="T7">
                  <a:pos x="T2" y="T3"/>
                </a:cxn>
                <a:cxn ang="T8">
                  <a:pos x="T4" y="T5"/>
                </a:cxn>
              </a:cxnLst>
              <a:rect l="T9" t="T10" r="T11" b="T12"/>
              <a:pathLst>
                <a:path w="1192" h="2064">
                  <a:moveTo>
                    <a:pt x="0" y="0"/>
                  </a:moveTo>
                  <a:cubicBezTo>
                    <a:pt x="460" y="308"/>
                    <a:pt x="920" y="616"/>
                    <a:pt x="1056" y="960"/>
                  </a:cubicBezTo>
                  <a:cubicBezTo>
                    <a:pt x="1192" y="1304"/>
                    <a:pt x="1004" y="1684"/>
                    <a:pt x="816" y="2064"/>
                  </a:cubicBezTo>
                </a:path>
              </a:pathLst>
            </a:custGeom>
            <a:noFill/>
            <a:ln w="12700">
              <a:solidFill>
                <a:schemeClr val="bg2"/>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wrap="none"/>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gn="ctr" eaLnBrk="0" fontAlgn="base" hangingPunct="0">
                <a:lnSpc>
                  <a:spcPts val="2400"/>
                </a:lnSpc>
                <a:spcBef>
                  <a:spcPct val="0"/>
                </a:spcBef>
                <a:spcAft>
                  <a:spcPct val="0"/>
                </a:spcAft>
              </a:pPr>
              <a:endParaRPr lang="en-US" altLang="en-US"/>
            </a:p>
          </p:txBody>
        </p:sp>
      </p:grpSp>
      <p:grpSp>
        <p:nvGrpSpPr>
          <p:cNvPr id="3" name="Group 10">
            <a:extLst>
              <a:ext uri="{FF2B5EF4-FFF2-40B4-BE49-F238E27FC236}">
                <a16:creationId xmlns:a16="http://schemas.microsoft.com/office/drawing/2014/main" id="{EF3CC615-0DAF-5A06-49A6-3F66DB7870B0}"/>
              </a:ext>
            </a:extLst>
          </p:cNvPr>
          <p:cNvGrpSpPr>
            <a:grpSpLocks/>
          </p:cNvGrpSpPr>
          <p:nvPr/>
        </p:nvGrpSpPr>
        <p:grpSpPr bwMode="auto">
          <a:xfrm>
            <a:off x="2400301" y="2362200"/>
            <a:ext cx="5141913" cy="3416300"/>
            <a:chOff x="480" y="1152"/>
            <a:chExt cx="3360" cy="2261"/>
          </a:xfrm>
        </p:grpSpPr>
        <p:sp>
          <p:nvSpPr>
            <p:cNvPr id="43015" name="Text Box 11">
              <a:extLst>
                <a:ext uri="{FF2B5EF4-FFF2-40B4-BE49-F238E27FC236}">
                  <a16:creationId xmlns:a16="http://schemas.microsoft.com/office/drawing/2014/main" id="{2DEB2165-351B-D907-E403-5C2709CD3051}"/>
                </a:ext>
              </a:extLst>
            </p:cNvPr>
            <p:cNvSpPr txBox="1">
              <a:spLocks noChangeArrowheads="1"/>
            </p:cNvSpPr>
            <p:nvPr/>
          </p:nvSpPr>
          <p:spPr bwMode="auto">
            <a:xfrm>
              <a:off x="480" y="3150"/>
              <a:ext cx="140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fontAlgn="base">
                <a:spcBef>
                  <a:spcPct val="0"/>
                </a:spcBef>
                <a:spcAft>
                  <a:spcPct val="0"/>
                </a:spcAft>
              </a:pPr>
              <a:r>
                <a:rPr lang="en-US" altLang="en-US">
                  <a:solidFill>
                    <a:srgbClr val="990000"/>
                  </a:solidFill>
                  <a:latin typeface="Comic Sans MS" panose="030F0702030302020204" pitchFamily="66" charset="0"/>
                </a:rPr>
                <a:t>By Polymorphism</a:t>
              </a:r>
            </a:p>
          </p:txBody>
        </p:sp>
        <p:sp>
          <p:nvSpPr>
            <p:cNvPr id="43016" name="Freeform 12">
              <a:extLst>
                <a:ext uri="{FF2B5EF4-FFF2-40B4-BE49-F238E27FC236}">
                  <a16:creationId xmlns:a16="http://schemas.microsoft.com/office/drawing/2014/main" id="{D906BC62-5264-2B05-EDA8-86E86566FD23}"/>
                </a:ext>
              </a:extLst>
            </p:cNvPr>
            <p:cNvSpPr>
              <a:spLocks/>
            </p:cNvSpPr>
            <p:nvPr/>
          </p:nvSpPr>
          <p:spPr bwMode="auto">
            <a:xfrm>
              <a:off x="1296" y="1152"/>
              <a:ext cx="480" cy="1872"/>
            </a:xfrm>
            <a:custGeom>
              <a:avLst/>
              <a:gdLst>
                <a:gd name="T0" fmla="*/ 480 w 480"/>
                <a:gd name="T1" fmla="*/ 0 h 1872"/>
                <a:gd name="T2" fmla="*/ 96 w 480"/>
                <a:gd name="T3" fmla="*/ 1008 h 1872"/>
                <a:gd name="T4" fmla="*/ 0 w 480"/>
                <a:gd name="T5" fmla="*/ 1872 h 1872"/>
                <a:gd name="T6" fmla="*/ 0 60000 65536"/>
                <a:gd name="T7" fmla="*/ 0 60000 65536"/>
                <a:gd name="T8" fmla="*/ 0 60000 65536"/>
                <a:gd name="T9" fmla="*/ 0 w 480"/>
                <a:gd name="T10" fmla="*/ 0 h 1872"/>
                <a:gd name="T11" fmla="*/ 480 w 480"/>
                <a:gd name="T12" fmla="*/ 1872 h 1872"/>
              </a:gdLst>
              <a:ahLst/>
              <a:cxnLst>
                <a:cxn ang="T6">
                  <a:pos x="T0" y="T1"/>
                </a:cxn>
                <a:cxn ang="T7">
                  <a:pos x="T2" y="T3"/>
                </a:cxn>
                <a:cxn ang="T8">
                  <a:pos x="T4" y="T5"/>
                </a:cxn>
              </a:cxnLst>
              <a:rect l="T9" t="T10" r="T11" b="T12"/>
              <a:pathLst>
                <a:path w="480" h="1872">
                  <a:moveTo>
                    <a:pt x="480" y="0"/>
                  </a:moveTo>
                  <a:cubicBezTo>
                    <a:pt x="328" y="348"/>
                    <a:pt x="176" y="696"/>
                    <a:pt x="96" y="1008"/>
                  </a:cubicBezTo>
                  <a:cubicBezTo>
                    <a:pt x="16" y="1320"/>
                    <a:pt x="8" y="1596"/>
                    <a:pt x="0" y="1872"/>
                  </a:cubicBezTo>
                </a:path>
              </a:pathLst>
            </a:custGeom>
            <a:noFill/>
            <a:ln w="12700">
              <a:solidFill>
                <a:schemeClr val="bg2"/>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wrap="none"/>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gn="ctr" eaLnBrk="0" fontAlgn="base" hangingPunct="0">
                <a:lnSpc>
                  <a:spcPts val="2400"/>
                </a:lnSpc>
                <a:spcBef>
                  <a:spcPct val="0"/>
                </a:spcBef>
                <a:spcAft>
                  <a:spcPct val="0"/>
                </a:spcAft>
              </a:pPr>
              <a:endParaRPr lang="en-US" altLang="en-US"/>
            </a:p>
          </p:txBody>
        </p:sp>
        <p:sp>
          <p:nvSpPr>
            <p:cNvPr id="43017" name="Freeform 13">
              <a:extLst>
                <a:ext uri="{FF2B5EF4-FFF2-40B4-BE49-F238E27FC236}">
                  <a16:creationId xmlns:a16="http://schemas.microsoft.com/office/drawing/2014/main" id="{12E0CC7E-52A8-EB16-11C6-2ACA4F89DBD9}"/>
                </a:ext>
              </a:extLst>
            </p:cNvPr>
            <p:cNvSpPr>
              <a:spLocks/>
            </p:cNvSpPr>
            <p:nvPr/>
          </p:nvSpPr>
          <p:spPr bwMode="auto">
            <a:xfrm>
              <a:off x="2112" y="3256"/>
              <a:ext cx="1728" cy="56"/>
            </a:xfrm>
            <a:custGeom>
              <a:avLst/>
              <a:gdLst>
                <a:gd name="T0" fmla="*/ 0 w 1728"/>
                <a:gd name="T1" fmla="*/ 8 h 56"/>
                <a:gd name="T2" fmla="*/ 1248 w 1728"/>
                <a:gd name="T3" fmla="*/ 8 h 56"/>
                <a:gd name="T4" fmla="*/ 1728 w 1728"/>
                <a:gd name="T5" fmla="*/ 56 h 56"/>
                <a:gd name="T6" fmla="*/ 0 60000 65536"/>
                <a:gd name="T7" fmla="*/ 0 60000 65536"/>
                <a:gd name="T8" fmla="*/ 0 60000 65536"/>
                <a:gd name="T9" fmla="*/ 0 w 1728"/>
                <a:gd name="T10" fmla="*/ 0 h 56"/>
                <a:gd name="T11" fmla="*/ 1728 w 1728"/>
                <a:gd name="T12" fmla="*/ 56 h 56"/>
              </a:gdLst>
              <a:ahLst/>
              <a:cxnLst>
                <a:cxn ang="T6">
                  <a:pos x="T0" y="T1"/>
                </a:cxn>
                <a:cxn ang="T7">
                  <a:pos x="T2" y="T3"/>
                </a:cxn>
                <a:cxn ang="T8">
                  <a:pos x="T4" y="T5"/>
                </a:cxn>
              </a:cxnLst>
              <a:rect l="T9" t="T10" r="T11" b="T12"/>
              <a:pathLst>
                <a:path w="1728" h="56">
                  <a:moveTo>
                    <a:pt x="0" y="8"/>
                  </a:moveTo>
                  <a:cubicBezTo>
                    <a:pt x="480" y="4"/>
                    <a:pt x="960" y="0"/>
                    <a:pt x="1248" y="8"/>
                  </a:cubicBezTo>
                  <a:cubicBezTo>
                    <a:pt x="1536" y="16"/>
                    <a:pt x="1632" y="36"/>
                    <a:pt x="1728" y="56"/>
                  </a:cubicBezTo>
                </a:path>
              </a:pathLst>
            </a:custGeom>
            <a:noFill/>
            <a:ln w="12700">
              <a:solidFill>
                <a:srgbClr val="FF0000"/>
              </a:solidFill>
              <a:round/>
              <a:headEnd type="oval" w="sm" len="sm"/>
              <a:tailEnd type="oval" w="sm" len="sm"/>
            </a:ln>
            <a:extLst>
              <a:ext uri="{909E8E84-426E-40DD-AFC4-6F175D3DCCD1}">
                <a14:hiddenFill xmlns:a14="http://schemas.microsoft.com/office/drawing/2010/main">
                  <a:solidFill>
                    <a:srgbClr val="FFFFFF"/>
                  </a:solidFill>
                </a14:hiddenFill>
              </a:ext>
            </a:extLst>
          </p:spPr>
          <p:txBody>
            <a:bodyPr wrap="none"/>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algn="ctr" eaLnBrk="0" fontAlgn="base" hangingPunct="0">
                <a:lnSpc>
                  <a:spcPts val="2400"/>
                </a:lnSpc>
                <a:spcBef>
                  <a:spcPct val="0"/>
                </a:spcBef>
                <a:spcAft>
                  <a:spcPct val="0"/>
                </a:spcAft>
              </a:pPr>
              <a:endParaRPr lang="en-US" altLang="en-US">
                <a:solidFill>
                  <a:srgbClr val="FF0000"/>
                </a:solidFill>
              </a:endParaRPr>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919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7"/>
            <a:ext cx="10881360" cy="4600067"/>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9, 11, 12, 14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marL="0" lvl="1" indent="0">
              <a:spcBef>
                <a:spcPts val="1200"/>
              </a:spcBef>
              <a:buNone/>
            </a:pPr>
            <a:endParaRPr lang="en-US" sz="3100" b="1" dirty="0"/>
          </a:p>
          <a:p>
            <a:pPr lvl="2" algn="just"/>
            <a:r>
              <a:rPr lang="en-US" sz="3100" dirty="0"/>
              <a:t>Project Deliverable 2 is due on 18/2. </a:t>
            </a:r>
            <a:r>
              <a:rPr lang="en-US" sz="3100" u="sng" dirty="0"/>
              <a:t>This is a Team Submission.</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3553169"/>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90FD73D1-447F-2389-971D-2D689D69A9AC}"/>
              </a:ext>
            </a:extLst>
          </p:cNvPr>
          <p:cNvPicPr>
            <a:picLocks noChangeAspect="1"/>
          </p:cNvPicPr>
          <p:nvPr/>
        </p:nvPicPr>
        <p:blipFill rotWithShape="1">
          <a:blip r:embed="rId2"/>
          <a:srcRect b="6250"/>
          <a:stretch/>
        </p:blipFill>
        <p:spPr>
          <a:xfrm>
            <a:off x="3" y="10"/>
            <a:ext cx="12191997"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365D34-0718-7406-D03A-0E561285FA41}"/>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1077091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3634FA-10F1-5B31-A630-B91EB6B8CD55}"/>
              </a:ext>
            </a:extLst>
          </p:cNvPr>
          <p:cNvSpPr>
            <a:spLocks noGrp="1"/>
          </p:cNvSpPr>
          <p:nvPr>
            <p:ph type="title"/>
          </p:nvPr>
        </p:nvSpPr>
        <p:spPr>
          <a:xfrm>
            <a:off x="982639" y="1012536"/>
            <a:ext cx="4613300" cy="3163224"/>
          </a:xfrm>
        </p:spPr>
        <p:txBody>
          <a:bodyPr vert="horz" lIns="91440" tIns="45720" rIns="91440" bIns="45720" rtlCol="0" anchor="t">
            <a:normAutofit/>
          </a:bodyPr>
          <a:lstStyle/>
          <a:p>
            <a:r>
              <a:rPr lang="en-US" sz="4800" dirty="0"/>
              <a:t>CONTROLLER PATTERN</a:t>
            </a:r>
          </a:p>
        </p:txBody>
      </p:sp>
      <p:sp>
        <p:nvSpPr>
          <p:cNvPr id="11" name="Rectangle 1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adgets on a desk">
            <a:extLst>
              <a:ext uri="{FF2B5EF4-FFF2-40B4-BE49-F238E27FC236}">
                <a16:creationId xmlns:a16="http://schemas.microsoft.com/office/drawing/2014/main" id="{8186943B-0E01-9788-AE8E-3DDE9F4B8597}"/>
              </a:ext>
            </a:extLst>
          </p:cNvPr>
          <p:cNvPicPr>
            <a:picLocks noChangeAspect="1"/>
          </p:cNvPicPr>
          <p:nvPr/>
        </p:nvPicPr>
        <p:blipFill rotWithShape="1">
          <a:blip r:embed="rId2"/>
          <a:srcRect l="893" r="24107"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26033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77" name="Rectangle 3277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779" name="Rectangle 3277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81" name="Rectangle 3278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83" name="Rectangle 3278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85" name="Rectangle 3278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787" name="Freeform: Shape 3278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789" name="Rectangle 3278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71" name="Rectangle 2">
            <a:extLst>
              <a:ext uri="{FF2B5EF4-FFF2-40B4-BE49-F238E27FC236}">
                <a16:creationId xmlns:a16="http://schemas.microsoft.com/office/drawing/2014/main" id="{931EEF92-1D75-63FD-7A1D-68266D1ABFBD}"/>
              </a:ext>
            </a:extLst>
          </p:cNvPr>
          <p:cNvSpPr>
            <a:spLocks noGrp="1" noChangeArrowheads="1"/>
          </p:cNvSpPr>
          <p:nvPr>
            <p:ph type="title"/>
          </p:nvPr>
        </p:nvSpPr>
        <p:spPr>
          <a:xfrm>
            <a:off x="466722" y="586855"/>
            <a:ext cx="3201366" cy="3387497"/>
          </a:xfrm>
        </p:spPr>
        <p:txBody>
          <a:bodyPr anchor="b">
            <a:normAutofit/>
          </a:bodyPr>
          <a:lstStyle/>
          <a:p>
            <a:pPr algn="r"/>
            <a:r>
              <a:rPr lang="en-US" altLang="en-US" sz="4000">
                <a:solidFill>
                  <a:srgbClr val="FFFFFF"/>
                </a:solidFill>
              </a:rPr>
              <a:t>Controller</a:t>
            </a:r>
          </a:p>
        </p:txBody>
      </p:sp>
      <p:sp>
        <p:nvSpPr>
          <p:cNvPr id="32772" name="Rectangle 3">
            <a:extLst>
              <a:ext uri="{FF2B5EF4-FFF2-40B4-BE49-F238E27FC236}">
                <a16:creationId xmlns:a16="http://schemas.microsoft.com/office/drawing/2014/main" id="{26EA3B65-784D-ECF7-0E67-592314F3216A}"/>
              </a:ext>
            </a:extLst>
          </p:cNvPr>
          <p:cNvSpPr>
            <a:spLocks noGrp="1" noChangeArrowheads="1"/>
          </p:cNvSpPr>
          <p:nvPr>
            <p:ph type="body" idx="1"/>
          </p:nvPr>
        </p:nvSpPr>
        <p:spPr>
          <a:xfrm>
            <a:off x="4134811" y="649480"/>
            <a:ext cx="7230796" cy="6406076"/>
          </a:xfrm>
        </p:spPr>
        <p:txBody>
          <a:bodyPr anchor="ctr">
            <a:normAutofit/>
          </a:bodyPr>
          <a:lstStyle/>
          <a:p>
            <a:pPr marL="342900" indent="-342900" algn="just"/>
            <a:r>
              <a:rPr lang="en-US" altLang="en-US" sz="2400" dirty="0"/>
              <a:t>Intent:</a:t>
            </a:r>
          </a:p>
          <a:p>
            <a:pPr marL="742950" lvl="1" indent="-285750" algn="just"/>
            <a:r>
              <a:rPr lang="en-US" altLang="en-US" dirty="0"/>
              <a:t>Assign the responsibility for handling a system event to a class representing one of the following choices:</a:t>
            </a:r>
          </a:p>
          <a:p>
            <a:pPr lvl="2" algn="just"/>
            <a:r>
              <a:rPr lang="en-US" altLang="en-US" sz="2400" dirty="0"/>
              <a:t>An object whose name reflects the use case.</a:t>
            </a:r>
          </a:p>
          <a:p>
            <a:pPr lvl="3" algn="just"/>
            <a:r>
              <a:rPr lang="en-US" altLang="en-US" sz="2400" dirty="0"/>
              <a:t>&lt;</a:t>
            </a:r>
            <a:r>
              <a:rPr lang="en-US" altLang="en-US" sz="2400" dirty="0" err="1"/>
              <a:t>UseCaseName</a:t>
            </a:r>
            <a:r>
              <a:rPr lang="en-US" altLang="en-US" sz="2400" dirty="0"/>
              <a:t>&gt;Handler</a:t>
            </a:r>
          </a:p>
          <a:p>
            <a:pPr lvl="2" algn="just"/>
            <a:r>
              <a:rPr lang="en-US" altLang="en-US" sz="2400" dirty="0"/>
              <a:t>An object whose name reflects the overall system, business, or large-scale entity.</a:t>
            </a:r>
          </a:p>
          <a:p>
            <a:pPr lvl="3" algn="just"/>
            <a:r>
              <a:rPr lang="en-US" altLang="en-US" sz="2400" dirty="0"/>
              <a:t>A kind of “façade” object.</a:t>
            </a:r>
          </a:p>
          <a:p>
            <a:pPr lvl="2" algn="just"/>
            <a:r>
              <a:rPr lang="en-US" altLang="en-US" sz="2400" dirty="0"/>
              <a:t>An object whose name reflects something in the real-world involved in the task.</a:t>
            </a:r>
          </a:p>
          <a:p>
            <a:pPr lvl="3" algn="just"/>
            <a:r>
              <a:rPr lang="en-US" altLang="en-US" sz="2400" dirty="0"/>
              <a:t>A role controller</a:t>
            </a:r>
          </a:p>
          <a:p>
            <a:pPr marL="742950" lvl="1" indent="-285750"/>
            <a:endParaRPr lang="en-US" altLang="en-US" sz="2000" dirty="0"/>
          </a:p>
        </p:txBody>
      </p:sp>
      <p:sp>
        <p:nvSpPr>
          <p:cNvPr id="32770" name="Slide Number Placeholder 3">
            <a:extLst>
              <a:ext uri="{FF2B5EF4-FFF2-40B4-BE49-F238E27FC236}">
                <a16:creationId xmlns:a16="http://schemas.microsoft.com/office/drawing/2014/main" id="{A4157494-44B8-9778-390C-9CC2D5413B5B}"/>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63A78803-DCB6-4F8E-B234-32CFBDFAC774}" type="slidenum">
              <a:rPr kumimoji="0" lang="de-DE" altLang="en-US" sz="1100" b="0" i="0" u="none" strike="noStrike" kern="120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a:t>
            </a:fld>
            <a:endParaRPr kumimoji="0" lang="de-DE" altLang="en-US" sz="1100" b="0" i="0" u="none" strike="noStrike" kern="120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801" name="Rectangle 338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803" name="Rectangle 338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05" name="Rectangle 338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07" name="Rectangle 338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09" name="Rectangle 338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811" name="Freeform: Shape 338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813" name="Rectangle 338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95" name="Rectangle 2">
            <a:extLst>
              <a:ext uri="{FF2B5EF4-FFF2-40B4-BE49-F238E27FC236}">
                <a16:creationId xmlns:a16="http://schemas.microsoft.com/office/drawing/2014/main" id="{BF3FE3E2-6C71-A367-1F8D-9E298F4FCA1D}"/>
              </a:ext>
            </a:extLst>
          </p:cNvPr>
          <p:cNvSpPr>
            <a:spLocks noGrp="1" noChangeArrowheads="1"/>
          </p:cNvSpPr>
          <p:nvPr>
            <p:ph type="title"/>
          </p:nvPr>
        </p:nvSpPr>
        <p:spPr>
          <a:xfrm>
            <a:off x="466722" y="586855"/>
            <a:ext cx="3201366" cy="3387497"/>
          </a:xfrm>
        </p:spPr>
        <p:txBody>
          <a:bodyPr anchor="b">
            <a:normAutofit/>
          </a:bodyPr>
          <a:lstStyle/>
          <a:p>
            <a:pPr algn="r"/>
            <a:r>
              <a:rPr lang="en-US" altLang="en-US" sz="4000">
                <a:solidFill>
                  <a:srgbClr val="FFFFFF"/>
                </a:solidFill>
              </a:rPr>
              <a:t>…Controller</a:t>
            </a:r>
          </a:p>
        </p:txBody>
      </p:sp>
      <p:sp>
        <p:nvSpPr>
          <p:cNvPr id="33796" name="Rectangle 3">
            <a:extLst>
              <a:ext uri="{FF2B5EF4-FFF2-40B4-BE49-F238E27FC236}">
                <a16:creationId xmlns:a16="http://schemas.microsoft.com/office/drawing/2014/main" id="{329FFA6A-4046-9ADB-0D0A-AA040FA1CCAD}"/>
              </a:ext>
            </a:extLst>
          </p:cNvPr>
          <p:cNvSpPr>
            <a:spLocks noGrp="1" noChangeArrowheads="1"/>
          </p:cNvSpPr>
          <p:nvPr>
            <p:ph type="body" idx="1"/>
          </p:nvPr>
        </p:nvSpPr>
        <p:spPr>
          <a:xfrm>
            <a:off x="4367695" y="649480"/>
            <a:ext cx="7357583" cy="5546047"/>
          </a:xfrm>
        </p:spPr>
        <p:txBody>
          <a:bodyPr anchor="ctr">
            <a:normAutofit/>
          </a:bodyPr>
          <a:lstStyle/>
          <a:p>
            <a:pPr marL="342900" indent="-342900"/>
            <a:r>
              <a:rPr lang="en-US" altLang="en-US" sz="3600" dirty="0"/>
              <a:t>Problem:</a:t>
            </a:r>
          </a:p>
          <a:p>
            <a:pPr marL="342900" indent="-342900"/>
            <a:endParaRPr lang="en-US" altLang="en-US" sz="3600" dirty="0"/>
          </a:p>
          <a:p>
            <a:pPr marL="742950" lvl="1" indent="-285750"/>
            <a:r>
              <a:rPr lang="en-US" altLang="en-US" sz="3600" dirty="0"/>
              <a:t>Who should be responsible for handling input system events?</a:t>
            </a:r>
          </a:p>
          <a:p>
            <a:pPr marL="742950" lvl="1" indent="-285750"/>
            <a:endParaRPr lang="en-US" altLang="en-US" sz="3600" dirty="0"/>
          </a:p>
          <a:p>
            <a:pPr marL="742950" lvl="1" indent="-285750"/>
            <a:r>
              <a:rPr lang="en-US" altLang="en-US" sz="3600" dirty="0"/>
              <a:t>An input system event is a high-level event generated by an external actor; it is an external input event.</a:t>
            </a:r>
          </a:p>
        </p:txBody>
      </p:sp>
      <p:sp>
        <p:nvSpPr>
          <p:cNvPr id="33794" name="Slide Number Placeholder 3">
            <a:extLst>
              <a:ext uri="{FF2B5EF4-FFF2-40B4-BE49-F238E27FC236}">
                <a16:creationId xmlns:a16="http://schemas.microsoft.com/office/drawing/2014/main" id="{79658056-BC60-D9F0-BA73-36F8B49AB537}"/>
              </a:ext>
            </a:extLst>
          </p:cNvPr>
          <p:cNvSpPr>
            <a:spLocks noGrp="1"/>
          </p:cNvSpPr>
          <p:nvPr>
            <p:ph type="sldNum" sz="quarter" idx="10"/>
          </p:nvPr>
        </p:nvSpPr>
        <p:spPr>
          <a:xfrm>
            <a:off x="11704320" y="6455431"/>
            <a:ext cx="445913"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85044F76-A9E7-4BF2-BFBD-812E415A2AB3}" type="slidenum">
              <a:rPr kumimoji="0" lang="de-DE" altLang="en-US" sz="1100" b="0" i="0" u="none" strike="noStrike" kern="120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a:t>
            </a:fld>
            <a:endParaRPr kumimoji="0" lang="de-DE" altLang="en-US" sz="1100" b="0" i="0" u="none" strike="noStrike" kern="120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427719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827" name="Rectangle 3482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19" name="Rectangle 2">
            <a:extLst>
              <a:ext uri="{FF2B5EF4-FFF2-40B4-BE49-F238E27FC236}">
                <a16:creationId xmlns:a16="http://schemas.microsoft.com/office/drawing/2014/main" id="{32BE0511-C135-E0D9-113B-156AB34F6441}"/>
              </a:ext>
            </a:extLst>
          </p:cNvPr>
          <p:cNvSpPr>
            <a:spLocks noGrp="1" noChangeArrowheads="1"/>
          </p:cNvSpPr>
          <p:nvPr>
            <p:ph type="title"/>
          </p:nvPr>
        </p:nvSpPr>
        <p:spPr>
          <a:xfrm>
            <a:off x="1136396" y="457201"/>
            <a:ext cx="5814240" cy="1556870"/>
          </a:xfrm>
        </p:spPr>
        <p:txBody>
          <a:bodyPr anchor="b">
            <a:normAutofit/>
          </a:bodyPr>
          <a:lstStyle/>
          <a:p>
            <a:r>
              <a:rPr lang="en-US" altLang="en-US" sz="4000"/>
              <a:t>Controller – Example…</a:t>
            </a:r>
          </a:p>
        </p:txBody>
      </p:sp>
      <p:sp>
        <p:nvSpPr>
          <p:cNvPr id="34820" name="Rectangle 3">
            <a:extLst>
              <a:ext uri="{FF2B5EF4-FFF2-40B4-BE49-F238E27FC236}">
                <a16:creationId xmlns:a16="http://schemas.microsoft.com/office/drawing/2014/main" id="{3B88DD6C-323F-A1E9-E1E3-D4C1C653AC9B}"/>
              </a:ext>
            </a:extLst>
          </p:cNvPr>
          <p:cNvSpPr>
            <a:spLocks noGrp="1" noChangeArrowheads="1"/>
          </p:cNvSpPr>
          <p:nvPr>
            <p:ph type="body" idx="1"/>
          </p:nvPr>
        </p:nvSpPr>
        <p:spPr>
          <a:xfrm>
            <a:off x="1136396" y="2277036"/>
            <a:ext cx="5814239" cy="3461155"/>
          </a:xfrm>
        </p:spPr>
        <p:txBody>
          <a:bodyPr>
            <a:normAutofit/>
          </a:bodyPr>
          <a:lstStyle/>
          <a:p>
            <a:pPr marL="342900" indent="-342900"/>
            <a:r>
              <a:rPr lang="en-US" altLang="en-US" sz="2000"/>
              <a:t>In POS app, there are several system operations.</a:t>
            </a:r>
          </a:p>
          <a:p>
            <a:pPr marL="342900" indent="-342900"/>
            <a:endParaRPr lang="en-US" altLang="en-US" sz="2000"/>
          </a:p>
          <a:p>
            <a:pPr marL="342900" indent="-342900"/>
            <a:endParaRPr lang="en-US" altLang="en-US" sz="2000"/>
          </a:p>
          <a:p>
            <a:pPr marL="342900" indent="-342900"/>
            <a:endParaRPr lang="en-US" altLang="en-US" sz="2000"/>
          </a:p>
          <a:p>
            <a:pPr marL="342900" indent="-342900"/>
            <a:r>
              <a:rPr lang="en-US" altLang="en-US" sz="2000"/>
              <a:t>Who should be responsible for the system events?</a:t>
            </a:r>
          </a:p>
        </p:txBody>
      </p:sp>
      <p:pic>
        <p:nvPicPr>
          <p:cNvPr id="34822" name="Picture 5">
            <a:extLst>
              <a:ext uri="{FF2B5EF4-FFF2-40B4-BE49-F238E27FC236}">
                <a16:creationId xmlns:a16="http://schemas.microsoft.com/office/drawing/2014/main" id="{17377086-0910-5DD8-EB73-FE6474901B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9766" y="1021661"/>
            <a:ext cx="3712869" cy="1765560"/>
          </a:xfrm>
          <a:prstGeom prst="rect">
            <a:avLst/>
          </a:prstGeom>
          <a:solidFill>
            <a:schemeClr val="bg1"/>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4821" name="Picture 4">
            <a:extLst>
              <a:ext uri="{FF2B5EF4-FFF2-40B4-BE49-F238E27FC236}">
                <a16:creationId xmlns:a16="http://schemas.microsoft.com/office/drawing/2014/main" id="{0D84ACF1-101F-EEA6-6825-CD16AF772C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59281" y="3375824"/>
            <a:ext cx="3525127" cy="2243263"/>
          </a:xfrm>
          <a:prstGeom prst="rect">
            <a:avLst/>
          </a:prstGeom>
          <a:solidFill>
            <a:schemeClr val="bg1"/>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4829" name="Rectangle 3482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31" name="Rectangle 3483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18" name="Slide Number Placeholder 3">
            <a:extLst>
              <a:ext uri="{FF2B5EF4-FFF2-40B4-BE49-F238E27FC236}">
                <a16:creationId xmlns:a16="http://schemas.microsoft.com/office/drawing/2014/main" id="{76BAB797-4F04-7A74-4A14-389FDCF89B73}"/>
              </a:ext>
            </a:extLst>
          </p:cNvPr>
          <p:cNvSpPr>
            <a:spLocks noGrp="1"/>
          </p:cNvSpPr>
          <p:nvPr>
            <p:ph type="sldNum" sz="quarter" idx="10"/>
          </p:nvPr>
        </p:nvSpPr>
        <p:spPr>
          <a:xfrm>
            <a:off x="11704320" y="6455664"/>
            <a:ext cx="44805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CE0A2E9-3488-4BE9-A42C-B95EE87DD811}" type="slidenum">
              <a:rPr kumimoji="0" lang="de-DE" altLang="en-US" sz="11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a:t>
            </a:fld>
            <a:endParaRPr kumimoji="0" lang="de-DE" altLang="en-US" sz="11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30750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5F6D32DB-1E68-A3E7-2832-D66FA92A7B3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A3F59C5-8D1E-4F6B-89D6-1D1BE50AFD1E}" type="slidenum">
              <a:rPr kumimoji="0" lang="de-DE" altLang="en-US" sz="10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DE" altLang="en-US" sz="10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endParaRPr>
          </a:p>
        </p:txBody>
      </p:sp>
      <p:sp>
        <p:nvSpPr>
          <p:cNvPr id="35843" name="Rectangle 2">
            <a:extLst>
              <a:ext uri="{FF2B5EF4-FFF2-40B4-BE49-F238E27FC236}">
                <a16:creationId xmlns:a16="http://schemas.microsoft.com/office/drawing/2014/main" id="{8ED60091-CB5E-979B-1D7D-C0C82D406901}"/>
              </a:ext>
            </a:extLst>
          </p:cNvPr>
          <p:cNvSpPr>
            <a:spLocks noGrp="1" noChangeArrowheads="1"/>
          </p:cNvSpPr>
          <p:nvPr>
            <p:ph type="title"/>
          </p:nvPr>
        </p:nvSpPr>
        <p:spPr/>
        <p:txBody>
          <a:bodyPr/>
          <a:lstStyle/>
          <a:p>
            <a:r>
              <a:rPr lang="en-US" altLang="en-US"/>
              <a:t>…Controller – Example…</a:t>
            </a:r>
          </a:p>
        </p:txBody>
      </p:sp>
      <p:sp>
        <p:nvSpPr>
          <p:cNvPr id="35844" name="Rectangle 3">
            <a:extLst>
              <a:ext uri="{FF2B5EF4-FFF2-40B4-BE49-F238E27FC236}">
                <a16:creationId xmlns:a16="http://schemas.microsoft.com/office/drawing/2014/main" id="{8E6613A3-9F04-B4EB-FB96-66C4ECB62C73}"/>
              </a:ext>
            </a:extLst>
          </p:cNvPr>
          <p:cNvSpPr>
            <a:spLocks noGrp="1" noChangeArrowheads="1"/>
          </p:cNvSpPr>
          <p:nvPr>
            <p:ph type="body" idx="1"/>
          </p:nvPr>
        </p:nvSpPr>
        <p:spPr>
          <a:xfrm>
            <a:off x="214489" y="1828800"/>
            <a:ext cx="11740444" cy="4495800"/>
          </a:xfrm>
        </p:spPr>
        <p:txBody>
          <a:bodyPr/>
          <a:lstStyle/>
          <a:p>
            <a:pPr marL="342900" indent="-342900"/>
            <a:r>
              <a:rPr lang="en-US" altLang="en-US" sz="3200" dirty="0"/>
              <a:t>By </a:t>
            </a:r>
            <a:r>
              <a:rPr lang="en-US" altLang="en-US" sz="3200" b="1" dirty="0">
                <a:solidFill>
                  <a:srgbClr val="FF0000"/>
                </a:solidFill>
              </a:rPr>
              <a:t>Controller </a:t>
            </a:r>
            <a:r>
              <a:rPr lang="en-US" altLang="en-US" sz="3200" dirty="0"/>
              <a:t>pattern, choices are:</a:t>
            </a:r>
          </a:p>
          <a:p>
            <a:pPr marL="742950" lvl="1" indent="-285750"/>
            <a:r>
              <a:rPr lang="en-US" altLang="en-US" sz="2800" i="1" dirty="0"/>
              <a:t>POST</a:t>
            </a:r>
            <a:r>
              <a:rPr lang="en-US" altLang="en-US" sz="2800" dirty="0"/>
              <a:t> – overall “system”</a:t>
            </a:r>
          </a:p>
          <a:p>
            <a:pPr marL="742950" lvl="1" indent="-285750"/>
            <a:r>
              <a:rPr lang="en-US" altLang="en-US" sz="2800" i="1" dirty="0"/>
              <a:t>Store</a:t>
            </a:r>
            <a:r>
              <a:rPr lang="en-US" altLang="en-US" sz="2800" dirty="0"/>
              <a:t> – overall business/organization</a:t>
            </a:r>
          </a:p>
          <a:p>
            <a:pPr marL="742950" lvl="1" indent="-285750"/>
            <a:r>
              <a:rPr lang="en-US" altLang="en-US" sz="2800" i="1" dirty="0"/>
              <a:t>Cashier</a:t>
            </a:r>
            <a:r>
              <a:rPr lang="en-US" altLang="en-US" sz="2800" dirty="0"/>
              <a:t> – real-world entity involved in task</a:t>
            </a:r>
          </a:p>
          <a:p>
            <a:pPr marL="742950" lvl="1" indent="-285750"/>
            <a:r>
              <a:rPr lang="en-US" altLang="en-US" sz="2800" i="1" dirty="0" err="1"/>
              <a:t>BuyItemsHandler</a:t>
            </a:r>
            <a:r>
              <a:rPr lang="en-US" altLang="en-US" sz="2800" dirty="0"/>
              <a:t> – artificial handler of all system ops of a use case</a:t>
            </a:r>
          </a:p>
        </p:txBody>
      </p:sp>
      <p:pic>
        <p:nvPicPr>
          <p:cNvPr id="35845" name="Picture 4">
            <a:extLst>
              <a:ext uri="{FF2B5EF4-FFF2-40B4-BE49-F238E27FC236}">
                <a16:creationId xmlns:a16="http://schemas.microsoft.com/office/drawing/2014/main" id="{D9A2B5C7-3E00-F4D3-FBCE-3688A09B2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375150"/>
            <a:ext cx="3162300" cy="21780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94330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3" name="Rectangle 3687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67" name="Rectangle 2">
            <a:extLst>
              <a:ext uri="{FF2B5EF4-FFF2-40B4-BE49-F238E27FC236}">
                <a16:creationId xmlns:a16="http://schemas.microsoft.com/office/drawing/2014/main" id="{406E8EF1-595F-28FC-BB52-561BEDE745BF}"/>
              </a:ext>
            </a:extLst>
          </p:cNvPr>
          <p:cNvSpPr>
            <a:spLocks noGrp="1" noChangeArrowheads="1"/>
          </p:cNvSpPr>
          <p:nvPr>
            <p:ph type="title"/>
          </p:nvPr>
        </p:nvSpPr>
        <p:spPr>
          <a:xfrm>
            <a:off x="838200" y="365125"/>
            <a:ext cx="10515600" cy="1325563"/>
          </a:xfrm>
        </p:spPr>
        <p:txBody>
          <a:bodyPr>
            <a:normAutofit/>
          </a:bodyPr>
          <a:lstStyle/>
          <a:p>
            <a:r>
              <a:rPr lang="en-US" altLang="en-US" sz="5400"/>
              <a:t>…Controller – Example…</a:t>
            </a:r>
          </a:p>
        </p:txBody>
      </p:sp>
      <p:sp>
        <p:nvSpPr>
          <p:cNvPr id="3687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68" name="Rectangle 3">
            <a:extLst>
              <a:ext uri="{FF2B5EF4-FFF2-40B4-BE49-F238E27FC236}">
                <a16:creationId xmlns:a16="http://schemas.microsoft.com/office/drawing/2014/main" id="{CC02FABB-A57E-989D-A73C-5109869369D5}"/>
              </a:ext>
            </a:extLst>
          </p:cNvPr>
          <p:cNvSpPr>
            <a:spLocks noGrp="1" noChangeArrowheads="1"/>
          </p:cNvSpPr>
          <p:nvPr>
            <p:ph type="body" idx="1"/>
          </p:nvPr>
        </p:nvSpPr>
        <p:spPr>
          <a:xfrm>
            <a:off x="242047" y="1929384"/>
            <a:ext cx="11631705" cy="4673122"/>
          </a:xfrm>
        </p:spPr>
        <p:txBody>
          <a:bodyPr>
            <a:normAutofit/>
          </a:bodyPr>
          <a:lstStyle/>
          <a:p>
            <a:pPr marL="342900" indent="-342900"/>
            <a:r>
              <a:rPr lang="en-US" altLang="en-US" sz="2200" dirty="0"/>
              <a:t>The appropriate choice is dependent on other factors (coupling and cohesion) but some guidelines are:</a:t>
            </a:r>
          </a:p>
          <a:p>
            <a:pPr marL="342900" indent="-342900"/>
            <a:endParaRPr lang="en-US" altLang="en-US" sz="2200" dirty="0"/>
          </a:p>
          <a:p>
            <a:pPr marL="742950" lvl="1" indent="-285750"/>
            <a:r>
              <a:rPr lang="en-US" altLang="en-US" sz="2200" dirty="0"/>
              <a:t>Use façade controllers when there are only a few system events, or it is not possible to redirect system event messages to alternating controllers, such as in a message processing system.</a:t>
            </a:r>
          </a:p>
          <a:p>
            <a:pPr marL="742950" lvl="1" indent="-285750"/>
            <a:r>
              <a:rPr lang="en-US" altLang="en-US" sz="2200" dirty="0" err="1"/>
              <a:t>UseCaseHandler</a:t>
            </a:r>
            <a:r>
              <a:rPr lang="en-US" altLang="en-US" sz="2200" dirty="0"/>
              <a:t> is good choice when there are many system events across different processes and façade controllers would become “bloated”</a:t>
            </a:r>
          </a:p>
          <a:p>
            <a:pPr marL="742950" lvl="1" indent="-285750"/>
            <a:r>
              <a:rPr lang="en-US" altLang="en-US" sz="2200" dirty="0"/>
              <a:t>Use role controllers sparingly. It is easy to assign all the work to person-like objects; instead, delegate.</a:t>
            </a:r>
          </a:p>
          <a:p>
            <a:pPr marL="742950" lvl="1" indent="-285750"/>
            <a:r>
              <a:rPr lang="en-US" altLang="en-US" sz="2200" dirty="0"/>
              <a:t>Note: Presentation layer does not handle system events.</a:t>
            </a:r>
          </a:p>
        </p:txBody>
      </p:sp>
      <p:sp>
        <p:nvSpPr>
          <p:cNvPr id="36866" name="Slide Number Placeholder 3">
            <a:extLst>
              <a:ext uri="{FF2B5EF4-FFF2-40B4-BE49-F238E27FC236}">
                <a16:creationId xmlns:a16="http://schemas.microsoft.com/office/drawing/2014/main" id="{8D4AE8C2-DA7C-8CF9-E7BC-4A36FEE707C1}"/>
              </a:ext>
            </a:extLst>
          </p:cNvPr>
          <p:cNvSpPr>
            <a:spLocks noGrp="1"/>
          </p:cNvSpPr>
          <p:nvPr>
            <p:ph type="sldNum" sz="quarter" idx="10"/>
          </p:nvPr>
        </p:nvSpPr>
        <p:spPr>
          <a:xfrm>
            <a:off x="11672046" y="6249399"/>
            <a:ext cx="313765" cy="5016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fld id="{F1683950-D921-44AA-A1E7-E88D7BC4EE8D}" type="slidenum">
              <a:rPr kumimoji="0" lang="de-DE" altLang="en-US" sz="19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rPr>
              <a:pPr marL="0" marR="0" lvl="0" indent="0" algn="l" defTabSz="914400" rtl="0" eaLnBrk="1" fontAlgn="auto" latinLnBrk="0" hangingPunct="1">
                <a:lnSpc>
                  <a:spcPct val="90000"/>
                </a:lnSpc>
                <a:spcBef>
                  <a:spcPts val="0"/>
                </a:spcBef>
                <a:spcAft>
                  <a:spcPts val="600"/>
                </a:spcAft>
                <a:buClrTx/>
                <a:buSzTx/>
                <a:buFontTx/>
                <a:buNone/>
                <a:tabLst/>
                <a:defRPr/>
              </a:pPr>
              <a:t>8</a:t>
            </a:fld>
            <a:endParaRPr kumimoji="0" lang="de-DE" altLang="en-US" sz="1900" b="0" i="0" u="none" strike="noStrike" kern="1200" cap="none" spc="0" normalizeH="0" baseline="0" noProof="0" dirty="0">
              <a:ln>
                <a:noFill/>
              </a:ln>
              <a:solidFill>
                <a:srgbClr val="002B5D"/>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624484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9FE5278C-1706-AACC-FA1B-9F6FA660A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533400"/>
            <a:ext cx="4149725" cy="36972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37891" name="Slide Number Placeholder 3">
            <a:extLst>
              <a:ext uri="{FF2B5EF4-FFF2-40B4-BE49-F238E27FC236}">
                <a16:creationId xmlns:a16="http://schemas.microsoft.com/office/drawing/2014/main" id="{2F84F4B3-FAA7-D7DD-FFE7-BCB91953FE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2B5D"/>
                </a:solidFill>
                <a:latin typeface="Arial Narrow" panose="020B0606020202030204" pitchFamily="34" charset="0"/>
              </a:defRPr>
            </a:lvl1pPr>
            <a:lvl2pPr marL="742950" indent="-285750">
              <a:defRPr sz="2000">
                <a:solidFill>
                  <a:srgbClr val="002B5D"/>
                </a:solidFill>
                <a:latin typeface="Arial Narrow" panose="020B0606020202030204" pitchFamily="34" charset="0"/>
              </a:defRPr>
            </a:lvl2pPr>
            <a:lvl3pPr marL="1143000" indent="-228600">
              <a:defRPr sz="2000">
                <a:solidFill>
                  <a:srgbClr val="002B5D"/>
                </a:solidFill>
                <a:latin typeface="Arial Narrow" panose="020B0606020202030204" pitchFamily="34" charset="0"/>
              </a:defRPr>
            </a:lvl3pPr>
            <a:lvl4pPr marL="1600200" indent="-228600">
              <a:defRPr sz="2000">
                <a:solidFill>
                  <a:srgbClr val="002B5D"/>
                </a:solidFill>
                <a:latin typeface="Arial Narrow" panose="020B0606020202030204" pitchFamily="34" charset="0"/>
              </a:defRPr>
            </a:lvl4pPr>
            <a:lvl5pPr marL="2057400" indent="-228600">
              <a:defRPr sz="2000">
                <a:solidFill>
                  <a:srgbClr val="002B5D"/>
                </a:solidFill>
                <a:latin typeface="Arial Narrow" panose="020B0606020202030204" pitchFamily="34" charset="0"/>
              </a:defRPr>
            </a:lvl5pPr>
            <a:lvl6pPr marL="25146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6pPr>
            <a:lvl7pPr marL="29718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7pPr>
            <a:lvl8pPr marL="34290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8pPr>
            <a:lvl9pPr marL="3886200" indent="-228600" algn="ctr" eaLnBrk="0" fontAlgn="base" hangingPunct="0">
              <a:lnSpc>
                <a:spcPts val="2400"/>
              </a:lnSpc>
              <a:spcBef>
                <a:spcPct val="0"/>
              </a:spcBef>
              <a:spcAft>
                <a:spcPct val="0"/>
              </a:spcAft>
              <a:defRPr sz="2000">
                <a:solidFill>
                  <a:srgbClr val="002B5D"/>
                </a:solidFill>
                <a:latin typeface="Arial Narrow" panose="020B0606020202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0CD6DFB-EDB8-43FE-B8A3-E2EE1B3BE375}" type="slidenum">
              <a:rPr kumimoji="0" lang="de-DE" altLang="en-US" sz="10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de-DE" altLang="en-US" sz="1000" b="0" i="0" u="none" strike="noStrike" kern="1200" cap="none" spc="0" normalizeH="0" baseline="0" noProof="0">
              <a:ln>
                <a:noFill/>
              </a:ln>
              <a:solidFill>
                <a:srgbClr val="002B5D"/>
              </a:solidFill>
              <a:effectLst/>
              <a:uLnTx/>
              <a:uFillTx/>
              <a:latin typeface="Arial Narrow" panose="020B0606020202030204" pitchFamily="34" charset="0"/>
              <a:ea typeface="+mn-ea"/>
              <a:cs typeface="+mn-cs"/>
            </a:endParaRPr>
          </a:p>
        </p:txBody>
      </p:sp>
      <p:pic>
        <p:nvPicPr>
          <p:cNvPr id="37892" name="Picture 2">
            <a:extLst>
              <a:ext uri="{FF2B5EF4-FFF2-40B4-BE49-F238E27FC236}">
                <a16:creationId xmlns:a16="http://schemas.microsoft.com/office/drawing/2014/main" id="{F1C39494-F86E-72D3-DCA8-D396D899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33400"/>
            <a:ext cx="4337050" cy="53721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37893" name="Picture 4">
            <a:extLst>
              <a:ext uri="{FF2B5EF4-FFF2-40B4-BE49-F238E27FC236}">
                <a16:creationId xmlns:a16="http://schemas.microsoft.com/office/drawing/2014/main" id="{C5DBB9C5-BE5E-8AD6-7246-F46A17BB9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1" y="5181601"/>
            <a:ext cx="91757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894" name="Picture 5">
            <a:extLst>
              <a:ext uri="{FF2B5EF4-FFF2-40B4-BE49-F238E27FC236}">
                <a16:creationId xmlns:a16="http://schemas.microsoft.com/office/drawing/2014/main" id="{A94951BA-EA7D-574F-2C1F-FF3C906B4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1601" y="4953001"/>
            <a:ext cx="10525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116178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2 My SCR template">
  <a:themeElements>
    <a:clrScheme name="">
      <a:dk1>
        <a:srgbClr val="336699"/>
      </a:dk1>
      <a:lt1>
        <a:srgbClr val="FFFFFF"/>
      </a:lt1>
      <a:dk2>
        <a:srgbClr val="999999"/>
      </a:dk2>
      <a:lt2>
        <a:srgbClr val="990000"/>
      </a:lt2>
      <a:accent1>
        <a:srgbClr val="FFCC00"/>
      </a:accent1>
      <a:accent2>
        <a:srgbClr val="FF9900"/>
      </a:accent2>
      <a:accent3>
        <a:srgbClr val="FFFFFF"/>
      </a:accent3>
      <a:accent4>
        <a:srgbClr val="2A5682"/>
      </a:accent4>
      <a:accent5>
        <a:srgbClr val="FFE2AA"/>
      </a:accent5>
      <a:accent6>
        <a:srgbClr val="E78A00"/>
      </a:accent6>
      <a:hlink>
        <a:srgbClr val="99CC66"/>
      </a:hlink>
      <a:folHlink>
        <a:srgbClr val="336699"/>
      </a:folHlink>
    </a:clrScheme>
    <a:fontScheme name="2002 My SCR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171D63"/>
          </a:solidFill>
          <a:prstDash val="solid"/>
          <a:round/>
          <a:headEnd type="none" w="med" len="med"/>
          <a:tailEnd type="none" w="med" len="med"/>
        </a:ln>
        <a:effectLst>
          <a:outerShdw dist="71842" dir="2700000" algn="ctr" rotWithShape="0">
            <a:srgbClr val="171D63"/>
          </a:outerShdw>
        </a:effec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ts val="2400"/>
          </a:lnSpc>
          <a:spcBef>
            <a:spcPct val="0"/>
          </a:spcBef>
          <a:spcAft>
            <a:spcPct val="0"/>
          </a:spcAft>
          <a:buClrTx/>
          <a:buSzTx/>
          <a:buFontTx/>
          <a:buNone/>
          <a:tabLst/>
          <a:defRPr kumimoji="0" lang="en-US" sz="2000" b="0" i="0" u="none" strike="noStrike" cap="none" normalizeH="0" baseline="0" smtClean="0">
            <a:ln>
              <a:noFill/>
            </a:ln>
            <a:solidFill>
              <a:srgbClr val="002B5D"/>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171D63"/>
          </a:solidFill>
          <a:prstDash val="solid"/>
          <a:round/>
          <a:headEnd type="none" w="med" len="med"/>
          <a:tailEnd type="none" w="med" len="med"/>
        </a:ln>
        <a:effectLst>
          <a:outerShdw dist="71842" dir="2700000" algn="ctr" rotWithShape="0">
            <a:srgbClr val="171D63"/>
          </a:outerShdw>
        </a:effec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ts val="2400"/>
          </a:lnSpc>
          <a:spcBef>
            <a:spcPct val="0"/>
          </a:spcBef>
          <a:spcAft>
            <a:spcPct val="0"/>
          </a:spcAft>
          <a:buClrTx/>
          <a:buSzTx/>
          <a:buFontTx/>
          <a:buNone/>
          <a:tabLst/>
          <a:defRPr kumimoji="0" lang="en-US" sz="2000" b="0" i="0" u="none" strike="noStrike" cap="none" normalizeH="0" baseline="0" smtClean="0">
            <a:ln>
              <a:noFill/>
            </a:ln>
            <a:solidFill>
              <a:srgbClr val="002B5D"/>
            </a:solidFill>
            <a:effectLst/>
            <a:latin typeface="Arial Narrow" pitchFamily="34" charset="0"/>
          </a:defRPr>
        </a:defPPr>
      </a:lstStyle>
    </a:lnDef>
  </a:objectDefaults>
  <a:extraClrSchemeLst>
    <a:extraClrScheme>
      <a:clrScheme name="2002 My SCR template 1">
        <a:dk1>
          <a:srgbClr val="002B5D"/>
        </a:dk1>
        <a:lt1>
          <a:srgbClr val="FFFFFF"/>
        </a:lt1>
        <a:dk2>
          <a:srgbClr val="FF9B06"/>
        </a:dk2>
        <a:lt2>
          <a:srgbClr val="641014"/>
        </a:lt2>
        <a:accent1>
          <a:srgbClr val="ACCF00"/>
        </a:accent1>
        <a:accent2>
          <a:srgbClr val="C8DB57"/>
        </a:accent2>
        <a:accent3>
          <a:srgbClr val="FFFFFF"/>
        </a:accent3>
        <a:accent4>
          <a:srgbClr val="00234E"/>
        </a:accent4>
        <a:accent5>
          <a:srgbClr val="D2E4AA"/>
        </a:accent5>
        <a:accent6>
          <a:srgbClr val="B5C64E"/>
        </a:accent6>
        <a:hlink>
          <a:srgbClr val="D8DE91"/>
        </a:hlink>
        <a:folHlink>
          <a:srgbClr val="E4E8B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2011</Words>
  <Application>Microsoft Office PowerPoint</Application>
  <PresentationFormat>Widescreen</PresentationFormat>
  <Paragraphs>253</Paragraphs>
  <Slides>28</Slides>
  <Notes>15</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28</vt:i4>
      </vt:variant>
    </vt:vector>
  </HeadingPairs>
  <TitlesOfParts>
    <vt:vector size="42" baseType="lpstr">
      <vt:lpstr>Arial</vt:lpstr>
      <vt:lpstr>Arial Narrow</vt:lpstr>
      <vt:lpstr>Calibri</vt:lpstr>
      <vt:lpstr>Calibri Light</vt:lpstr>
      <vt:lpstr>Comic Sans MS</vt:lpstr>
      <vt:lpstr>Helvetica</vt:lpstr>
      <vt:lpstr>Marlett</vt:lpstr>
      <vt:lpstr>Rockwell Extra Bold</vt:lpstr>
      <vt:lpstr>SIEMENS-Firmenmarke</vt:lpstr>
      <vt:lpstr>Times New Roman</vt:lpstr>
      <vt:lpstr>Wingdings</vt:lpstr>
      <vt:lpstr>Office Theme</vt:lpstr>
      <vt:lpstr>2002 My SCR template</vt:lpstr>
      <vt:lpstr>Wood Type</vt:lpstr>
      <vt:lpstr>Software Engineering CS-UH 2012, Spring 2025 </vt:lpstr>
      <vt:lpstr>Lesson plan</vt:lpstr>
      <vt:lpstr>CONTROLLER PATTERN</vt:lpstr>
      <vt:lpstr>Controller</vt:lpstr>
      <vt:lpstr>…Controller</vt:lpstr>
      <vt:lpstr>Controller – Example…</vt:lpstr>
      <vt:lpstr>…Controller – Example…</vt:lpstr>
      <vt:lpstr>…Controller – Example…</vt:lpstr>
      <vt:lpstr>PowerPoint Presentation</vt:lpstr>
      <vt:lpstr>Controller</vt:lpstr>
      <vt:lpstr>PowerPoint Presentation</vt:lpstr>
      <vt:lpstr>LOW COUPLING AND HIGH COHESION</vt:lpstr>
      <vt:lpstr>Low Coupling</vt:lpstr>
      <vt:lpstr>Low-Coupling – Example…</vt:lpstr>
      <vt:lpstr>…Low-Coupling – Example…</vt:lpstr>
      <vt:lpstr>Low Coupling</vt:lpstr>
      <vt:lpstr>High Cohesion…</vt:lpstr>
      <vt:lpstr>High Cohesion – Example…</vt:lpstr>
      <vt:lpstr>…High Cohesion – Example…</vt:lpstr>
      <vt:lpstr>High Cohesion</vt:lpstr>
      <vt:lpstr>PowerPoint Presentation</vt:lpstr>
      <vt:lpstr>Polymorphism…</vt:lpstr>
      <vt:lpstr>Polymorphism…</vt:lpstr>
      <vt:lpstr>…Polymorphism</vt:lpstr>
      <vt:lpstr>Polymorphism – Example…</vt:lpstr>
      <vt:lpstr>PowerPoint Presentation</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 for Software and Systems, 3rd Edition</dc:title>
  <dc:creator>Kassab, Mohamad Hassan</dc:creator>
  <cp:lastModifiedBy>Kassab, Mohamad Hassan</cp:lastModifiedBy>
  <cp:revision>65</cp:revision>
  <dcterms:created xsi:type="dcterms:W3CDTF">2022-09-05T18:50:47Z</dcterms:created>
  <dcterms:modified xsi:type="dcterms:W3CDTF">2025-02-12T13:45:17Z</dcterms:modified>
</cp:coreProperties>
</file>